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8"/>
  </p:notesMasterIdLst>
  <p:sldIdLst>
    <p:sldId id="262" r:id="rId2"/>
    <p:sldId id="268" r:id="rId3"/>
    <p:sldId id="269" r:id="rId4"/>
    <p:sldId id="264" r:id="rId5"/>
    <p:sldId id="265" r:id="rId6"/>
    <p:sldId id="266" r:id="rId7"/>
    <p:sldId id="267" r:id="rId8"/>
    <p:sldId id="270" r:id="rId9"/>
    <p:sldId id="277" r:id="rId10"/>
    <p:sldId id="272" r:id="rId11"/>
    <p:sldId id="271" r:id="rId12"/>
    <p:sldId id="276" r:id="rId13"/>
    <p:sldId id="275" r:id="rId14"/>
    <p:sldId id="274" r:id="rId15"/>
    <p:sldId id="273" r:id="rId16"/>
    <p:sldId id="263" r:id="rId1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0431" autoAdjust="0"/>
  </p:normalViewPr>
  <p:slideViewPr>
    <p:cSldViewPr snapToGrid="0">
      <p:cViewPr varScale="1">
        <p:scale>
          <a:sx n="210" d="100"/>
          <a:sy n="210" d="100"/>
        </p:scale>
        <p:origin x="1770" y="174"/>
      </p:cViewPr>
      <p:guideLst/>
    </p:cSldViewPr>
  </p:slideViewPr>
  <p:notesTextViewPr>
    <p:cViewPr>
      <p:scale>
        <a:sx n="300" d="100"/>
        <a:sy n="3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1C74CD-3072-4E80-AF98-E552FF6BBB11}" type="datetimeFigureOut">
              <a:rPr lang="zh-CN" altLang="en-US" smtClean="0"/>
              <a:t>2020/10/19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5281A1-BBD0-46F5-9713-7C00270C94E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77939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官网：</a:t>
            </a:r>
            <a:r>
              <a:rPr lang="en-US" altLang="zh-CN" dirty="0" smtClean="0"/>
              <a:t>http://carla.org/</a:t>
            </a:r>
          </a:p>
          <a:p>
            <a:r>
              <a:rPr lang="en-US" altLang="zh-CN" dirty="0" smtClean="0"/>
              <a:t>Doc: https://carla.readthedocs.io/en/latest/</a:t>
            </a:r>
          </a:p>
          <a:p>
            <a:r>
              <a:rPr lang="en-US" altLang="zh-CN" dirty="0" err="1" smtClean="0"/>
              <a:t>Github</a:t>
            </a:r>
            <a:r>
              <a:rPr lang="en-US" altLang="zh-CN" dirty="0" smtClean="0"/>
              <a:t>: https://github.com/carla-simulator</a:t>
            </a:r>
          </a:p>
          <a:p>
            <a:endParaRPr lang="en-US" altLang="zh-CN" dirty="0" smtClean="0"/>
          </a:p>
          <a:p>
            <a:r>
              <a:rPr lang="en-US" altLang="zh-CN" sz="12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Unreal Engine </a:t>
            </a:r>
            <a:r>
              <a:rPr lang="zh-CN" altLang="en-US" sz="12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游戏引擎</a:t>
            </a:r>
            <a:endParaRPr lang="en-US" altLang="zh-CN" sz="12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2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OpenDRIVE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对路网结构的描述性文件，文件格式为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，该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XML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文件种包含了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Road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Junction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、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station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等诸多道路路网信息。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501423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determines the possibilities of the API and the reasoning behind decisions made.</a:t>
            </a:r>
          </a:p>
          <a:p>
            <a:r>
              <a:rPr lang="en-US" altLang="zh-CN" dirty="0" smtClean="0"/>
              <a:t/>
            </a:r>
            <a:br>
              <a:rPr lang="en-US" altLang="zh-CN" dirty="0" smtClean="0"/>
            </a:b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73869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host IP, and port 2000</a:t>
            </a:r>
          </a:p>
          <a:p>
            <a:pPr marL="228600" indent="-228600">
              <a:buAutoNum type="arabicPeriod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limits all networking operations so that these don't block the client forever. </a:t>
            </a:r>
          </a:p>
          <a:p>
            <a:pPr marL="0" indent="0">
              <a:buNone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连接世界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Every world object has an </a:t>
            </a:r>
            <a:r>
              <a:rPr lang="en-US" altLang="zh-CN" dirty="0" smtClean="0"/>
              <a:t>id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the previous one is destroyed and Unreal Engine is not rebooted in the process</a:t>
            </a: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The parametrization includes sun orientation, cloudiness, wind, fog, and much more. </a:t>
            </a: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画出场景中的重要信息；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World setting</a:t>
            </a:r>
            <a:r>
              <a:rPr lang="zh-CN" alt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在传感器设置章节讲解。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05047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仿真架构，</a:t>
            </a:r>
            <a:r>
              <a:rPr lang="en-US" altLang="zh-CN" dirty="0" err="1" smtClean="0"/>
              <a:t>ip</a:t>
            </a:r>
            <a:r>
              <a:rPr lang="zh-CN" altLang="en-US" dirty="0" smtClean="0"/>
              <a:t>和</a:t>
            </a:r>
            <a:r>
              <a:rPr lang="en-US" altLang="zh-CN" dirty="0" smtClean="0"/>
              <a:t>port</a:t>
            </a:r>
            <a:r>
              <a:rPr lang="zh-CN" altLang="en-US" dirty="0" smtClean="0"/>
              <a:t>，不同的</a:t>
            </a:r>
            <a:r>
              <a:rPr lang="en-US" altLang="zh-CN" dirty="0" smtClean="0"/>
              <a:t>clients</a:t>
            </a:r>
            <a:r>
              <a:rPr lang="zh-CN" altLang="en-US" dirty="0" smtClean="0"/>
              <a:t>。</a:t>
            </a:r>
            <a:endParaRPr lang="en-US" altLang="zh-CN" dirty="0" smtClean="0"/>
          </a:p>
          <a:p>
            <a:r>
              <a:rPr lang="zh-CN" altLang="en-US" dirty="0" smtClean="0"/>
              <a:t>服务器端，仿真场景，产生数据。</a:t>
            </a:r>
            <a:endParaRPr lang="en-US" altLang="zh-CN" dirty="0" smtClean="0"/>
          </a:p>
          <a:p>
            <a:r>
              <a:rPr lang="zh-CN" altLang="en-US" dirty="0" smtClean="0"/>
              <a:t>客户端，收集数据，控制</a:t>
            </a:r>
            <a:r>
              <a:rPr lang="en-US" altLang="zh-CN" dirty="0" smtClean="0"/>
              <a:t>actors</a:t>
            </a:r>
            <a:r>
              <a:rPr lang="zh-CN" altLang="en-US" dirty="0" smtClean="0"/>
              <a:t>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71800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./CarlaUE4.sh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python3 spawn_npc.py </a:t>
            </a:r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Support for Python2 was provided until 0.9.10 (not included)</a:t>
            </a:r>
          </a:p>
          <a:p>
            <a:endParaRPr lang="en-US" altLang="zh-CN" sz="1200" b="0" i="1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Python </a:t>
            </a: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Anaconda</a:t>
            </a:r>
          </a:p>
          <a:p>
            <a:r>
              <a:rPr lang="en-US" altLang="zh-CN" sz="1200" b="0" i="1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Pycharm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92432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Python</a:t>
            </a:r>
            <a:r>
              <a:rPr lang="zh-CN" altLang="en-US" dirty="0" smtClean="0"/>
              <a:t>环境管理软件，</a:t>
            </a:r>
            <a:r>
              <a:rPr lang="en-US" altLang="zh-CN" dirty="0" smtClean="0"/>
              <a:t>anaconda</a:t>
            </a:r>
          </a:p>
          <a:p>
            <a:r>
              <a:rPr lang="en-US" altLang="zh-CN" dirty="0" smtClean="0"/>
              <a:t>Package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pytorch</a:t>
            </a:r>
            <a:r>
              <a:rPr lang="zh-CN" altLang="en-US" dirty="0" smtClean="0"/>
              <a:t>（学习框架）和 </a:t>
            </a:r>
            <a:r>
              <a:rPr lang="en-US" altLang="zh-CN" dirty="0" err="1" smtClean="0"/>
              <a:t>pygame</a:t>
            </a:r>
            <a:r>
              <a:rPr lang="zh-CN" altLang="en-US" dirty="0" smtClean="0"/>
              <a:t>（传感器的数据显示）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303125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https://tracetransit.atlassian.net/wiki/spaces/VS/pages/752779356/Exporting+to+CARLA</a:t>
            </a:r>
          </a:p>
          <a:p>
            <a:r>
              <a:rPr lang="zh-CN" altLang="en-US" dirty="0" smtClean="0"/>
              <a:t>需要提供：</a:t>
            </a:r>
            <a:r>
              <a:rPr lang="en-US" altLang="zh-CN" dirty="0" smtClean="0"/>
              <a:t>roadrunner </a:t>
            </a:r>
            <a:r>
              <a:rPr lang="zh-CN" altLang="en-US" dirty="0" smtClean="0"/>
              <a:t>插件，导入到</a:t>
            </a:r>
            <a:r>
              <a:rPr lang="en-US" altLang="zh-CN" baseline="0" dirty="0" smtClean="0"/>
              <a:t> UE4</a:t>
            </a:r>
            <a:r>
              <a:rPr lang="zh-CN" altLang="en-US" baseline="0" dirty="0" smtClean="0"/>
              <a:t>中，使用</a:t>
            </a:r>
            <a:r>
              <a:rPr lang="en-US" altLang="zh-CN" baseline="0" dirty="0" smtClean="0"/>
              <a:t>race road</a:t>
            </a:r>
            <a:r>
              <a:rPr lang="zh-CN" altLang="en-US" baseline="0" dirty="0" smtClean="0"/>
              <a:t>地图。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909802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24127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 host IP, and port 2000</a:t>
            </a:r>
          </a:p>
          <a:p>
            <a:pPr marL="228600" indent="-228600">
              <a:buAutoNum type="arabicPeriod"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limits all networking operations so that these don't block the client forever. </a:t>
            </a:r>
          </a:p>
          <a:p>
            <a:pPr marL="0" indent="0">
              <a:buNone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连接世界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3. Every world object has an </a:t>
            </a:r>
            <a:r>
              <a:rPr lang="en-US" altLang="zh-CN" dirty="0" smtClean="0"/>
              <a:t>id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4. the previous one is destroyed and Unreal Engine is not rebooted in the process</a:t>
            </a: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5. The parametrization includes sun orientation, cloudiness, wind, fog, and much more. </a:t>
            </a: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6. 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画出场景中的重要信息；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indent="0">
              <a:buNone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7. World setting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在传感器设置章节讲解。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9679669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Vehicles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 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Walkers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Sensors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Blueprints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actor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生成的位置角度，相同的方法，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set of attributes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vehicle color, amount of channels in a </a:t>
            </a:r>
            <a:r>
              <a:rPr lang="en-US" altLang="zh-CN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lidar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sensor, a walker's speed, and much more.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Blueprint Library</a:t>
            </a:r>
            <a:r>
              <a:rPr lang="zh-CN" altLang="en-US" sz="12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（车，人，信号灯，传感器。。。）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is crucial to have fully understanding on how to operate on them.</a:t>
            </a:r>
            <a:endParaRPr lang="en-US" altLang="zh-CN" sz="1200" b="1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22672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控制方向和速度。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indent="-228600">
              <a:buAutoNum type="arabicPeriod"/>
            </a:pP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物理属性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95281A1-BBD0-46F5-9713-7C00270C94E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48104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1"/>
          <p:cNvPicPr>
            <a:picLocks noChangeAspect="1"/>
          </p:cNvPicPr>
          <p:nvPr userDrawn="1"/>
        </p:nvPicPr>
        <p:blipFill rotWithShape="1">
          <a:blip r:embed="rId3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89704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日期占位符 10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ED4928C-907D-4BAA-B464-885BA79BB930}" type="datetime1">
              <a:rPr lang="en-US" altLang="zh-CN" smtClean="0"/>
              <a:t>10/19/2020</a:t>
            </a:fld>
            <a:endParaRPr lang="en-US" dirty="0"/>
          </a:p>
        </p:txBody>
      </p:sp>
      <p:pic>
        <p:nvPicPr>
          <p:cNvPr id="3" name="Picture 11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5345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FC823AC-F8C2-4401-83F0-5DF19CBE3AF7}" type="datetime1">
              <a:rPr lang="en-US" altLang="zh-CN" smtClean="0"/>
              <a:t>10/19/2020</a:t>
            </a:fld>
            <a:endParaRPr 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7" name="Picture 11"/>
          <p:cNvPicPr>
            <a:picLocks noChangeAspect="1"/>
          </p:cNvPicPr>
          <p:nvPr userDrawn="1"/>
        </p:nvPicPr>
        <p:blipFill rotWithShape="1">
          <a:blip r:embed="rId2" cstate="hqprint"/>
          <a:srcRect/>
          <a:stretch>
            <a:fillRect/>
          </a:stretch>
        </p:blipFill>
        <p:spPr>
          <a:xfrm>
            <a:off x="11214048" y="0"/>
            <a:ext cx="977952" cy="980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248248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3DD711-97CB-46CD-9076-31BF8E66043B}" type="datetime1">
              <a:rPr lang="en-US" altLang="zh-CN" smtClean="0"/>
              <a:t>10/19/2020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pic>
        <p:nvPicPr>
          <p:cNvPr id="7" name="Picture 11" descr="PPT模版1"/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51662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</p:sldLayoutIdLst>
  <p:timing>
    <p:tnLst>
      <p:par>
        <p:cTn id="1" dur="indefinite" restart="never" nodeType="tmRoot"/>
      </p:par>
    </p:tnLst>
  </p:timing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arla.readthedocs.io/en/latest/python_api/#carla.Client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carla.readthedocs.io/en/latest/python_api/#carla.World" TargetMode="Externa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hyperlink" Target="https://carla.readthedocs.io/en/latest/python_api/#carla.ActorBlueprint" TargetMode="External"/><Relationship Id="rId7" Type="http://schemas.openxmlformats.org/officeDocument/2006/relationships/hyperlink" Target="https://carla.readthedocs.io/en/latest/python_api/#carla.Actor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arla.readthedocs.io/en/latest/python_api/#carla.Transform" TargetMode="External"/><Relationship Id="rId5" Type="http://schemas.openxmlformats.org/officeDocument/2006/relationships/hyperlink" Target="https://carla.readthedocs.io/en/latest/python_api/#carlarotation" TargetMode="External"/><Relationship Id="rId4" Type="http://schemas.openxmlformats.org/officeDocument/2006/relationships/hyperlink" Target="https://carla.readthedocs.io/en/latest/bp_library/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carla.readthedocs.io/en/latest/python_api/#carla.Vehicle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carla.readthedocs.io/en/latest/python_api/#carla.VehicleLightState" TargetMode="External"/><Relationship Id="rId5" Type="http://schemas.openxmlformats.org/officeDocument/2006/relationships/hyperlink" Target="https://carla.readthedocs.io/en/latest/python_api/#carla.VehiclePhysicsControl" TargetMode="External"/><Relationship Id="rId4" Type="http://schemas.openxmlformats.org/officeDocument/2006/relationships/hyperlink" Target="https://carla.readthedocs.io/en/latest/python_api/#carla.VehicleControl" TargetMode="Externa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Amin-Tgz/awesome-CARLA" TargetMode="External"/><Relationship Id="rId2" Type="http://schemas.openxmlformats.org/officeDocument/2006/relationships/hyperlink" Target="https://carla.readthedocs.io/en/latest/start_introduction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tracetransit.atlassian.net/wiki/spaces/VS/pages/752779356/Exporting+to+CARLA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7.gif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hyperlink" Target="http://carla.org/" TargetMode="External"/><Relationship Id="rId4" Type="http://schemas.openxmlformats.org/officeDocument/2006/relationships/image" Target="../media/image8.gi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652493" y="350407"/>
            <a:ext cx="6887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b="1" dirty="0" err="1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MoCAD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Carla-python Experimental Course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2177" y="2221497"/>
            <a:ext cx="4628392" cy="2811091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4132" y="2221497"/>
            <a:ext cx="4066983" cy="2811091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259583" y="1579307"/>
            <a:ext cx="56728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en-US" altLang="zh-CN" sz="2400" dirty="0">
                <a:solidFill>
                  <a:schemeClr val="dk1"/>
                </a:solidFill>
              </a:rPr>
              <a:t>Environment </a:t>
            </a:r>
            <a:r>
              <a:rPr lang="en-US" altLang="zh-CN" sz="2400" dirty="0" smtClean="0">
                <a:solidFill>
                  <a:schemeClr val="dk1"/>
                </a:solidFill>
              </a:rPr>
              <a:t>setup and </a:t>
            </a:r>
            <a:r>
              <a:rPr lang="en-US" altLang="zh-CN" sz="2400" dirty="0"/>
              <a:t>Spawning a vehicle </a:t>
            </a:r>
            <a:r>
              <a:rPr lang="en-US" altLang="zh-CN" sz="2400" dirty="0" smtClean="0">
                <a:solidFill>
                  <a:schemeClr val="dk1"/>
                </a:solidFill>
              </a:rPr>
              <a:t> </a:t>
            </a:r>
            <a:endParaRPr lang="zh-CN" altLang="en-US" sz="2400" dirty="0">
              <a:solidFill>
                <a:schemeClr val="dk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7181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6673" y="1052286"/>
            <a:ext cx="9412698" cy="5275944"/>
          </a:xfrm>
          <a:prstGeom prst="rect">
            <a:avLst/>
          </a:prstGeom>
          <a:solidFill>
            <a:schemeClr val="accent1">
              <a:alpha val="2000"/>
            </a:schemeClr>
          </a:solidFill>
          <a:effectLst>
            <a:outerShdw blurRad="520700" dist="50800" dir="5400000" algn="ctr" rotWithShape="0">
              <a:srgbClr val="000000">
                <a:alpha val="26000"/>
              </a:srgbClr>
            </a:outerShdw>
          </a:effectLst>
        </p:spPr>
      </p:pic>
      <p:sp>
        <p:nvSpPr>
          <p:cNvPr id="2" name="矩形 1"/>
          <p:cNvSpPr/>
          <p:nvPr/>
        </p:nvSpPr>
        <p:spPr>
          <a:xfrm>
            <a:off x="4608093" y="351009"/>
            <a:ext cx="2975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Core concepts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DBFA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986710" y="1342963"/>
            <a:ext cx="448840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1st- World and </a:t>
            </a:r>
            <a:r>
              <a:rPr lang="en-US" altLang="zh-CN" sz="2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client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2nd- </a:t>
            </a: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Actors and blueprints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3rd- Maps and navigation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400" dirty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4th- Sensors and </a:t>
            </a:r>
            <a:r>
              <a:rPr lang="en-US" altLang="zh-CN" sz="2400" dirty="0" smtClean="0"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endParaRPr lang="en-US" altLang="zh-CN" sz="2400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01295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08093" y="351009"/>
            <a:ext cx="2975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Core concepts</a:t>
            </a:r>
          </a:p>
        </p:txBody>
      </p:sp>
      <p:sp>
        <p:nvSpPr>
          <p:cNvPr id="3" name="矩形 2"/>
          <p:cNvSpPr/>
          <p:nvPr/>
        </p:nvSpPr>
        <p:spPr>
          <a:xfrm>
            <a:off x="577143" y="1662394"/>
            <a:ext cx="49168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Client: an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IP and a specific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port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only one world per simulation</a:t>
            </a:r>
            <a:r>
              <a:rPr lang="zh-CN" altLang="en-US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World: </a:t>
            </a:r>
            <a:r>
              <a:rPr lang="en-US" altLang="zh-CN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spawn </a:t>
            </a: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actors,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change the weather, get the current state of the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world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1995" y="1225316"/>
            <a:ext cx="30385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1st- World and client</a:t>
            </a:r>
          </a:p>
        </p:txBody>
      </p:sp>
      <p:sp>
        <p:nvSpPr>
          <p:cNvPr id="7" name="矩形 6"/>
          <p:cNvSpPr/>
          <p:nvPr/>
        </p:nvSpPr>
        <p:spPr>
          <a:xfrm>
            <a:off x="5895088" y="1425371"/>
            <a:ext cx="2864951" cy="19389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Demo(</a:t>
            </a:r>
            <a:r>
              <a:rPr lang="en-US" altLang="zh-CN" b="1" dirty="0" err="1">
                <a:hlinkClick r:id="rId3"/>
              </a:rPr>
              <a:t>carla.Client</a:t>
            </a:r>
            <a:r>
              <a:rPr lang="en-US" altLang="zh-CN" dirty="0"/>
              <a:t> </a:t>
            </a:r>
            <a:r>
              <a:rPr lang="en-US" altLang="zh-CN" dirty="0" smtClean="0">
                <a:solidFill>
                  <a:schemeClr val="accent1"/>
                </a:solidFill>
              </a:rPr>
              <a:t>): 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sz="1600" b="1" dirty="0" smtClean="0"/>
              <a:t>1. Client </a:t>
            </a:r>
            <a:r>
              <a:rPr lang="en-US" altLang="zh-CN" sz="1600" b="1" dirty="0"/>
              <a:t>creation</a:t>
            </a:r>
          </a:p>
          <a:p>
            <a:r>
              <a:rPr lang="en-US" altLang="zh-CN" sz="1400" i="1" dirty="0" smtClean="0"/>
              <a:t>client </a:t>
            </a:r>
            <a:r>
              <a:rPr lang="en-US" altLang="zh-CN" sz="1400" i="1" dirty="0"/>
              <a:t>= </a:t>
            </a:r>
            <a:r>
              <a:rPr lang="en-US" altLang="zh-CN" sz="1400" i="1" dirty="0" err="1"/>
              <a:t>carla.Client</a:t>
            </a:r>
            <a:r>
              <a:rPr lang="en-US" altLang="zh-CN" sz="1400" i="1" dirty="0"/>
              <a:t>('localhost', 2000</a:t>
            </a:r>
            <a:r>
              <a:rPr lang="en-US" altLang="zh-CN" sz="1400" i="1" dirty="0" smtClean="0"/>
              <a:t>)</a:t>
            </a:r>
          </a:p>
          <a:p>
            <a:r>
              <a:rPr lang="en-US" altLang="zh-CN" sz="1400" i="1" dirty="0" err="1"/>
              <a:t>client.set_timeout</a:t>
            </a:r>
            <a:r>
              <a:rPr lang="en-US" altLang="zh-CN" sz="1400" i="1" dirty="0"/>
              <a:t>(10.0) # </a:t>
            </a:r>
            <a:r>
              <a:rPr lang="en-US" altLang="zh-CN" sz="1400" i="1" dirty="0" smtClean="0"/>
              <a:t>seconds</a:t>
            </a:r>
          </a:p>
          <a:p>
            <a:endParaRPr lang="en-US" altLang="zh-CN" sz="1400" i="1" dirty="0"/>
          </a:p>
          <a:p>
            <a:r>
              <a:rPr lang="en-US" altLang="zh-CN" sz="1600" b="1" dirty="0" smtClean="0"/>
              <a:t>2. World </a:t>
            </a:r>
            <a:r>
              <a:rPr lang="en-US" altLang="zh-CN" sz="1600" b="1" dirty="0"/>
              <a:t>connection</a:t>
            </a:r>
          </a:p>
          <a:p>
            <a:r>
              <a:rPr lang="en-US" altLang="zh-CN" sz="1400" i="1" dirty="0"/>
              <a:t>world = </a:t>
            </a:r>
            <a:r>
              <a:rPr lang="en-US" altLang="zh-CN" sz="1400" i="1" dirty="0" err="1"/>
              <a:t>client.get_world</a:t>
            </a:r>
            <a:r>
              <a:rPr lang="en-US" altLang="zh-CN" sz="1400" i="1" dirty="0"/>
              <a:t>()</a:t>
            </a:r>
          </a:p>
          <a:p>
            <a:r>
              <a:rPr lang="en-US" altLang="zh-CN" sz="1400" i="1" dirty="0"/>
              <a:t>world = </a:t>
            </a:r>
            <a:r>
              <a:rPr lang="en-US" altLang="zh-CN" sz="1400" i="1" dirty="0" err="1"/>
              <a:t>client.load_world</a:t>
            </a:r>
            <a:r>
              <a:rPr lang="en-US" altLang="zh-CN" sz="1400" i="1" dirty="0"/>
              <a:t>('Town01')</a:t>
            </a:r>
            <a:endParaRPr lang="zh-CN" altLang="en-US" sz="1400" i="1" dirty="0"/>
          </a:p>
        </p:txBody>
      </p:sp>
      <p:sp>
        <p:nvSpPr>
          <p:cNvPr id="8" name="矩形 7"/>
          <p:cNvSpPr/>
          <p:nvPr/>
        </p:nvSpPr>
        <p:spPr>
          <a:xfrm>
            <a:off x="577143" y="3759560"/>
            <a:ext cx="4509846" cy="144655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Note:</a:t>
            </a:r>
          </a:p>
          <a:p>
            <a:r>
              <a:rPr lang="en-US" altLang="zh-CN" sz="1400" dirty="0" smtClean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1. </a:t>
            </a:r>
            <a:r>
              <a:rPr lang="zh-CN" altLang="zh-CN" sz="1400" dirty="0" smtClean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Client </a:t>
            </a:r>
            <a:r>
              <a:rPr lang="zh-C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and server have different </a:t>
            </a:r>
            <a:r>
              <a:rPr lang="zh-CN" altLang="zh-CN" sz="1400" i="1" dirty="0">
                <a:solidFill>
                  <a:srgbClr val="404040"/>
                </a:solidFill>
                <a:latin typeface="Arial Unicode MS" panose="020B0604020202020204" pitchFamily="34" charset="-122"/>
                <a:ea typeface="SFMono-Regular"/>
              </a:rPr>
              <a:t>libcarla</a:t>
            </a:r>
            <a:r>
              <a:rPr lang="zh-CN" altLang="zh-CN" sz="1400" dirty="0">
                <a:solidFill>
                  <a:srgbClr val="404040"/>
                </a:solidFill>
                <a:ea typeface="Lato"/>
              </a:rPr>
              <a:t> </a:t>
            </a:r>
            <a:r>
              <a:rPr lang="zh-C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modules. </a:t>
            </a:r>
            <a:endParaRPr lang="en-US" altLang="zh-CN" sz="1400" dirty="0" smtClean="0">
              <a:solidFill>
                <a:srgbClr val="404040"/>
              </a:solidFill>
              <a:latin typeface="Arial" panose="020B0604020202020204" pitchFamily="34" charset="0"/>
              <a:ea typeface="Lato"/>
            </a:endParaRPr>
          </a:p>
          <a:p>
            <a:r>
              <a:rPr lang="zh-CN" altLang="zh-CN" sz="1400" dirty="0" smtClean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If </a:t>
            </a:r>
            <a:r>
              <a:rPr lang="zh-C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the versions differ, issues may arise. </a:t>
            </a:r>
            <a:endParaRPr lang="en-US" altLang="zh-CN" sz="1400" dirty="0">
              <a:solidFill>
                <a:srgbClr val="FF0000"/>
              </a:solidFill>
            </a:endParaRPr>
          </a:p>
          <a:p>
            <a:r>
              <a:rPr lang="zh-CN" altLang="zh-CN" sz="1400" i="1" dirty="0" smtClean="0">
                <a:solidFill>
                  <a:srgbClr val="404040"/>
                </a:solidFill>
                <a:latin typeface="Arial Unicode MS" panose="020B0604020202020204" pitchFamily="34" charset="-122"/>
                <a:ea typeface="SFMono-Regular"/>
              </a:rPr>
              <a:t>get</a:t>
            </a:r>
            <a:r>
              <a:rPr lang="zh-CN" altLang="zh-CN" sz="1400" i="1" dirty="0">
                <a:solidFill>
                  <a:srgbClr val="404040"/>
                </a:solidFill>
                <a:latin typeface="Arial Unicode MS" panose="020B0604020202020204" pitchFamily="34" charset="-122"/>
                <a:ea typeface="SFMono-Regular"/>
              </a:rPr>
              <a:t>_client_version()</a:t>
            </a:r>
            <a:r>
              <a:rPr lang="zh-CN" altLang="zh-CN" sz="1400" i="1" dirty="0">
                <a:solidFill>
                  <a:srgbClr val="404040"/>
                </a:solidFill>
                <a:ea typeface="Lato"/>
              </a:rPr>
              <a:t> </a:t>
            </a:r>
            <a:r>
              <a:rPr lang="zh-CN" altLang="zh-CN" sz="1400" dirty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and </a:t>
            </a:r>
            <a:r>
              <a:rPr lang="zh-CN" altLang="zh-CN" sz="1400" i="1" dirty="0">
                <a:solidFill>
                  <a:srgbClr val="404040"/>
                </a:solidFill>
                <a:latin typeface="Arial Unicode MS" panose="020B0604020202020204" pitchFamily="34" charset="-122"/>
                <a:ea typeface="SFMono-Regular"/>
              </a:rPr>
              <a:t>get_server_version</a:t>
            </a:r>
            <a:r>
              <a:rPr lang="zh-CN" altLang="zh-CN" sz="1400" i="1" dirty="0" smtClean="0">
                <a:solidFill>
                  <a:srgbClr val="404040"/>
                </a:solidFill>
                <a:latin typeface="Arial Unicode MS" panose="020B0604020202020204" pitchFamily="34" charset="-122"/>
                <a:ea typeface="SFMono-Regular"/>
              </a:rPr>
              <a:t>()</a:t>
            </a:r>
            <a:r>
              <a:rPr lang="zh-CN" altLang="zh-CN" sz="1400" i="1" dirty="0" smtClean="0">
                <a:latin typeface="Arial" panose="020B0604020202020204" pitchFamily="34" charset="0"/>
              </a:rPr>
              <a:t> </a:t>
            </a:r>
            <a:endParaRPr lang="en-US" altLang="zh-CN" sz="1400" i="1" dirty="0" smtClean="0">
              <a:latin typeface="Arial" panose="020B0604020202020204" pitchFamily="34" charset="0"/>
            </a:endParaRPr>
          </a:p>
          <a:p>
            <a:r>
              <a:rPr lang="en-US" altLang="zh-CN" sz="1400" i="1" dirty="0" smtClean="0">
                <a:latin typeface="Arial" panose="020B0604020202020204" pitchFamily="34" charset="0"/>
              </a:rPr>
              <a:t>2. </a:t>
            </a:r>
            <a:r>
              <a:rPr lang="en-US" altLang="zh-CN" sz="1400" dirty="0"/>
              <a:t>Changes in the weather do </a:t>
            </a:r>
            <a:r>
              <a:rPr lang="en-US" altLang="zh-CN" sz="1400" i="1" dirty="0"/>
              <a:t>not affect physics</a:t>
            </a:r>
            <a:r>
              <a:rPr lang="en-US" altLang="zh-CN" sz="1400" dirty="0"/>
              <a:t>. They are only visuals that can be captured by the </a:t>
            </a:r>
            <a:r>
              <a:rPr lang="en-US" altLang="zh-CN" sz="1400" i="1" dirty="0"/>
              <a:t>camera sensors</a:t>
            </a:r>
            <a:r>
              <a:rPr lang="en-US" altLang="zh-CN" sz="1400" dirty="0"/>
              <a:t>.</a:t>
            </a:r>
            <a:endParaRPr lang="zh-CN" altLang="en-US" sz="1400" i="1" dirty="0"/>
          </a:p>
        </p:txBody>
      </p:sp>
      <p:sp>
        <p:nvSpPr>
          <p:cNvPr id="12" name="矩形 11"/>
          <p:cNvSpPr/>
          <p:nvPr/>
        </p:nvSpPr>
        <p:spPr>
          <a:xfrm>
            <a:off x="8760039" y="1295813"/>
            <a:ext cx="3084947" cy="418576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Demo(</a:t>
            </a:r>
            <a:r>
              <a:rPr lang="en-US" altLang="zh-CN" dirty="0" err="1">
                <a:hlinkClick r:id="rId4"/>
              </a:rPr>
              <a:t>carla.World</a:t>
            </a:r>
            <a:r>
              <a:rPr lang="en-US" altLang="zh-CN" dirty="0"/>
              <a:t> </a:t>
            </a:r>
            <a:r>
              <a:rPr lang="en-US" altLang="zh-CN" dirty="0" smtClean="0">
                <a:solidFill>
                  <a:schemeClr val="accent1"/>
                </a:solidFill>
              </a:rPr>
              <a:t>): 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sz="1600" b="1" dirty="0" smtClean="0"/>
              <a:t>1. Actors</a:t>
            </a:r>
            <a:endParaRPr lang="en-US" altLang="zh-CN" sz="1400" i="1" dirty="0" smtClean="0"/>
          </a:p>
          <a:p>
            <a:endParaRPr lang="en-US" altLang="zh-CN" sz="1400" i="1" dirty="0"/>
          </a:p>
          <a:p>
            <a:r>
              <a:rPr lang="en-US" altLang="zh-CN" sz="1600" b="1" dirty="0" smtClean="0"/>
              <a:t>2. Weather</a:t>
            </a:r>
            <a:endParaRPr lang="en-US" altLang="zh-CN" sz="1600" b="1" dirty="0"/>
          </a:p>
          <a:p>
            <a:r>
              <a:rPr lang="en-US" altLang="zh-CN" sz="1400" i="1" dirty="0" err="1"/>
              <a:t>world.set_weather</a:t>
            </a:r>
            <a:r>
              <a:rPr lang="en-US" altLang="zh-CN" sz="1400" i="1" dirty="0"/>
              <a:t>(weather)</a:t>
            </a:r>
          </a:p>
          <a:p>
            <a:endParaRPr lang="en-US" altLang="zh-CN" sz="1400" i="1" dirty="0"/>
          </a:p>
          <a:p>
            <a:r>
              <a:rPr lang="en-US" altLang="zh-CN" sz="1600" b="1" dirty="0"/>
              <a:t>3. </a:t>
            </a:r>
            <a:r>
              <a:rPr lang="en-US" altLang="zh-CN" sz="1600" b="1" dirty="0" smtClean="0"/>
              <a:t>Lights</a:t>
            </a:r>
          </a:p>
          <a:p>
            <a:endParaRPr lang="en-US" altLang="zh-CN" sz="1600" b="1" dirty="0"/>
          </a:p>
          <a:p>
            <a:r>
              <a:rPr lang="en-US" altLang="zh-CN" sz="1600" b="1" dirty="0" smtClean="0"/>
              <a:t>4. </a:t>
            </a:r>
            <a:r>
              <a:rPr lang="en-US" altLang="zh-CN" sz="1600" b="1" dirty="0"/>
              <a:t>Debugging</a:t>
            </a:r>
          </a:p>
          <a:p>
            <a:r>
              <a:rPr lang="en-US" altLang="zh-CN" sz="1400" i="1" dirty="0"/>
              <a:t>debug = </a:t>
            </a:r>
            <a:r>
              <a:rPr lang="en-US" altLang="zh-CN" sz="1400" i="1" dirty="0" err="1" smtClean="0"/>
              <a:t>world.debug</a:t>
            </a:r>
            <a:endParaRPr lang="en-US" altLang="zh-CN" sz="1400" i="1" dirty="0" smtClean="0"/>
          </a:p>
          <a:p>
            <a:endParaRPr lang="en-US" altLang="zh-CN" sz="1400" i="1" dirty="0"/>
          </a:p>
          <a:p>
            <a:r>
              <a:rPr lang="en-US" altLang="zh-CN" sz="1400" b="1" dirty="0" smtClean="0"/>
              <a:t>5. World snapshots</a:t>
            </a:r>
          </a:p>
          <a:p>
            <a:r>
              <a:rPr lang="en-US" altLang="zh-CN" sz="1400" i="1" dirty="0" err="1"/>
              <a:t>world_snapshot</a:t>
            </a:r>
            <a:r>
              <a:rPr lang="en-US" altLang="zh-CN" sz="1400" i="1" dirty="0"/>
              <a:t> = </a:t>
            </a:r>
            <a:r>
              <a:rPr lang="en-US" altLang="zh-CN" sz="1400" i="1" dirty="0" err="1"/>
              <a:t>world.get_snapshot</a:t>
            </a:r>
            <a:r>
              <a:rPr lang="en-US" altLang="zh-CN" sz="1400" i="1" dirty="0"/>
              <a:t>()</a:t>
            </a:r>
          </a:p>
          <a:p>
            <a:endParaRPr lang="en-US" altLang="zh-CN" sz="1400" i="1" dirty="0"/>
          </a:p>
          <a:p>
            <a:r>
              <a:rPr lang="en-US" altLang="zh-CN" sz="1400" b="1" dirty="0"/>
              <a:t>6. World </a:t>
            </a:r>
            <a:r>
              <a:rPr lang="en-US" altLang="zh-CN" sz="1400" b="1" dirty="0" smtClean="0"/>
              <a:t>settings</a:t>
            </a:r>
          </a:p>
          <a:p>
            <a:r>
              <a:rPr lang="en-US" altLang="zh-CN" sz="1400" i="1" dirty="0"/>
              <a:t>simulation time-steps </a:t>
            </a:r>
          </a:p>
          <a:p>
            <a:r>
              <a:rPr lang="en-US" altLang="zh-CN" sz="1400" i="1" dirty="0"/>
              <a:t>synchrony between clients and server</a:t>
            </a:r>
          </a:p>
          <a:p>
            <a:endParaRPr lang="en-US" altLang="zh-CN" sz="1400" i="1" dirty="0"/>
          </a:p>
        </p:txBody>
      </p:sp>
    </p:spTree>
    <p:extLst>
      <p:ext uri="{BB962C8B-B14F-4D97-AF65-F5344CB8AC3E}">
        <p14:creationId xmlns:p14="http://schemas.microsoft.com/office/powerpoint/2010/main" val="2872090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08093" y="351009"/>
            <a:ext cx="2975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Core concepts</a:t>
            </a:r>
          </a:p>
        </p:txBody>
      </p:sp>
      <p:sp>
        <p:nvSpPr>
          <p:cNvPr id="3" name="矩形 2"/>
          <p:cNvSpPr/>
          <p:nvPr/>
        </p:nvSpPr>
        <p:spPr>
          <a:xfrm>
            <a:off x="497314" y="1680708"/>
            <a:ext cx="53179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 </a:t>
            </a: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actor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anything that plays a role in the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simulation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Blueprints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are already-made actor layouts necessary to spawn an actor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1995" y="1225316"/>
            <a:ext cx="3771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2nd- Actors and 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blueprints</a:t>
            </a:r>
            <a:endParaRPr lang="en-US" altLang="zh-CN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350000" y="1130207"/>
            <a:ext cx="533400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Demo(</a:t>
            </a:r>
            <a:r>
              <a:rPr lang="en-US" altLang="zh-CN" dirty="0" err="1">
                <a:hlinkClick r:id="rId3"/>
              </a:rPr>
              <a:t>carla.ActorBlueprint</a:t>
            </a:r>
            <a:r>
              <a:rPr lang="en-US" altLang="zh-CN" dirty="0"/>
              <a:t> </a:t>
            </a:r>
            <a:r>
              <a:rPr lang="en-US" altLang="zh-CN" dirty="0" smtClean="0">
                <a:solidFill>
                  <a:schemeClr val="accent1"/>
                </a:solidFill>
              </a:rPr>
              <a:t>): 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sz="1600" b="1" dirty="0" smtClean="0"/>
              <a:t>1. Managing </a:t>
            </a:r>
            <a:r>
              <a:rPr lang="en-US" altLang="zh-CN" sz="1600" b="1" dirty="0"/>
              <a:t>the blueprint library</a:t>
            </a:r>
          </a:p>
          <a:p>
            <a:r>
              <a:rPr lang="en-US" altLang="zh-CN" sz="1400" i="1" dirty="0" err="1"/>
              <a:t>blueprint_library</a:t>
            </a:r>
            <a:r>
              <a:rPr lang="en-US" altLang="zh-CN" sz="1400" i="1" dirty="0"/>
              <a:t> = </a:t>
            </a:r>
            <a:r>
              <a:rPr lang="en-US" altLang="zh-CN" sz="1400" i="1" dirty="0" err="1"/>
              <a:t>world.get_blueprint_library</a:t>
            </a:r>
            <a:r>
              <a:rPr lang="en-US" altLang="zh-CN" sz="1400" i="1" dirty="0"/>
              <a:t>()</a:t>
            </a:r>
          </a:p>
          <a:p>
            <a:r>
              <a:rPr lang="en-US" altLang="zh-CN" sz="1400" i="1" dirty="0"/>
              <a:t># Choose a vehicle blueprint at random. </a:t>
            </a:r>
          </a:p>
          <a:p>
            <a:r>
              <a:rPr lang="en-US" altLang="zh-CN" sz="1400" i="1" dirty="0" err="1"/>
              <a:t>vehicle_bp</a:t>
            </a:r>
            <a:r>
              <a:rPr lang="en-US" altLang="zh-CN" sz="1400" i="1" dirty="0"/>
              <a:t> = </a:t>
            </a:r>
            <a:r>
              <a:rPr lang="en-US" altLang="zh-CN" sz="1400" i="1" dirty="0" err="1"/>
              <a:t>random.choice</a:t>
            </a:r>
            <a:r>
              <a:rPr lang="en-US" altLang="zh-CN" sz="1400" i="1" dirty="0"/>
              <a:t>(</a:t>
            </a:r>
            <a:r>
              <a:rPr lang="en-US" altLang="zh-CN" sz="1400" i="1" dirty="0" err="1"/>
              <a:t>blueprint_library.filter</a:t>
            </a:r>
            <a:r>
              <a:rPr lang="en-US" altLang="zh-CN" sz="1400" i="1" dirty="0"/>
              <a:t>('vehicle.*.*'))</a:t>
            </a:r>
          </a:p>
          <a:p>
            <a:r>
              <a:rPr lang="en-US" altLang="zh-CN" sz="1400" i="1" dirty="0" err="1"/>
              <a:t>vehicle_bp.set_attribute</a:t>
            </a:r>
            <a:r>
              <a:rPr lang="en-US" altLang="zh-CN" sz="1400" i="1" dirty="0"/>
              <a:t>('color', '255,0,0</a:t>
            </a:r>
            <a:r>
              <a:rPr lang="en-US" altLang="zh-CN" sz="1400" i="1" dirty="0" smtClean="0"/>
              <a:t>')</a:t>
            </a:r>
          </a:p>
          <a:p>
            <a:r>
              <a:rPr lang="en-US" altLang="zh-CN" sz="1600" b="1" dirty="0"/>
              <a:t>2. Spawning</a:t>
            </a:r>
          </a:p>
          <a:p>
            <a:r>
              <a:rPr lang="en-US" altLang="zh-CN" sz="1400" i="1" dirty="0"/>
              <a:t>actor = </a:t>
            </a:r>
            <a:r>
              <a:rPr lang="en-US" altLang="zh-CN" sz="1400" i="1" dirty="0" err="1"/>
              <a:t>world.spawn_actor</a:t>
            </a:r>
            <a:r>
              <a:rPr lang="en-US" altLang="zh-CN" sz="1400" i="1" dirty="0"/>
              <a:t>(blueprint, transform</a:t>
            </a:r>
            <a:r>
              <a:rPr lang="en-US" altLang="zh-CN" sz="1400" i="1" dirty="0" smtClean="0"/>
              <a:t>)</a:t>
            </a:r>
          </a:p>
        </p:txBody>
      </p:sp>
      <p:sp>
        <p:nvSpPr>
          <p:cNvPr id="8" name="矩形 7"/>
          <p:cNvSpPr/>
          <p:nvPr/>
        </p:nvSpPr>
        <p:spPr>
          <a:xfrm>
            <a:off x="632965" y="4394824"/>
            <a:ext cx="4960057" cy="166199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FF0000"/>
                </a:solidFill>
              </a:rPr>
              <a:t>Note:</a:t>
            </a:r>
          </a:p>
          <a:p>
            <a:r>
              <a:rPr lang="en-US" altLang="zh-CN" sz="1400" dirty="0" smtClean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1. Some of the attributes </a:t>
            </a:r>
            <a:r>
              <a:rPr lang="en-US" altLang="zh-CN" sz="1400" i="1" dirty="0" smtClean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cannot be modified</a:t>
            </a:r>
            <a:r>
              <a:rPr lang="en-US" altLang="zh-CN" sz="1400" dirty="0" smtClean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. Check it out in the </a:t>
            </a:r>
            <a:r>
              <a:rPr lang="en-US" altLang="zh-CN" sz="1400" dirty="0" smtClean="0">
                <a:solidFill>
                  <a:srgbClr val="404040"/>
                </a:solidFill>
                <a:latin typeface="Arial" panose="020B0604020202020204" pitchFamily="34" charset="0"/>
                <a:ea typeface="Lato"/>
                <a:hlinkClick r:id="rId4"/>
              </a:rPr>
              <a:t>blueprint library</a:t>
            </a:r>
            <a:r>
              <a:rPr lang="en-US" altLang="zh-CN" sz="1400" dirty="0" smtClean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.</a:t>
            </a:r>
            <a:r>
              <a:rPr lang="zh-CN" altLang="zh-CN" sz="1400" dirty="0" smtClean="0">
                <a:solidFill>
                  <a:srgbClr val="404040"/>
                </a:solidFill>
                <a:latin typeface="Arial" panose="020B0604020202020204" pitchFamily="34" charset="0"/>
                <a:ea typeface="Lato"/>
              </a:rPr>
              <a:t> </a:t>
            </a:r>
            <a:endParaRPr lang="en-US" altLang="zh-CN" sz="1400" i="1" dirty="0" smtClean="0">
              <a:latin typeface="Arial" panose="020B0604020202020204" pitchFamily="34" charset="0"/>
            </a:endParaRPr>
          </a:p>
          <a:p>
            <a:r>
              <a:rPr lang="en-US" altLang="zh-CN" sz="1400" i="1" dirty="0" smtClean="0">
                <a:latin typeface="Arial" panose="020B0604020202020204" pitchFamily="34" charset="0"/>
              </a:rPr>
              <a:t>2. </a:t>
            </a:r>
            <a:r>
              <a:rPr lang="zh-CN" altLang="zh-CN" sz="1400" dirty="0" smtClean="0"/>
              <a:t>CARLA </a:t>
            </a:r>
            <a:r>
              <a:rPr lang="zh-CN" altLang="zh-CN" sz="1400" dirty="0"/>
              <a:t>uses the </a:t>
            </a:r>
            <a:r>
              <a:rPr lang="zh-CN" altLang="zh-CN" sz="1400" dirty="0">
                <a:hlinkClick r:id="rId5"/>
              </a:rPr>
              <a:t>Unreal Engine coordinates system</a:t>
            </a:r>
            <a:r>
              <a:rPr lang="zh-CN" altLang="zh-CN" sz="1400" dirty="0"/>
              <a:t>. Remember that </a:t>
            </a:r>
            <a:r>
              <a:rPr lang="zh-CN" altLang="zh-CN" sz="1400" dirty="0">
                <a:hlinkClick r:id="rId5"/>
              </a:rPr>
              <a:t>carla.Rotation</a:t>
            </a:r>
            <a:r>
              <a:rPr lang="zh-CN" altLang="zh-CN" sz="1400" dirty="0"/>
              <a:t> constructor is defined as (pitch, yaw, roll), that differs from Unreal Engine Editor (roll, pitch, yaw). </a:t>
            </a:r>
          </a:p>
          <a:p>
            <a:endParaRPr lang="zh-CN" altLang="en-US" sz="1400" dirty="0"/>
          </a:p>
        </p:txBody>
      </p:sp>
      <p:sp>
        <p:nvSpPr>
          <p:cNvPr id="9" name="矩形 8"/>
          <p:cNvSpPr/>
          <p:nvPr/>
        </p:nvSpPr>
        <p:spPr>
          <a:xfrm>
            <a:off x="6350000" y="3164295"/>
            <a:ext cx="5725886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Demo(</a:t>
            </a:r>
            <a:r>
              <a:rPr lang="en-US" altLang="zh-CN" dirty="0"/>
              <a:t> </a:t>
            </a:r>
            <a:r>
              <a:rPr lang="en-US" altLang="zh-CN" dirty="0" err="1">
                <a:hlinkClick r:id="rId6"/>
              </a:rPr>
              <a:t>carla.Transform</a:t>
            </a:r>
            <a:r>
              <a:rPr lang="en-US" altLang="zh-CN" dirty="0"/>
              <a:t> </a:t>
            </a:r>
            <a:r>
              <a:rPr lang="en-US" altLang="zh-CN" dirty="0" smtClean="0">
                <a:solidFill>
                  <a:schemeClr val="accent1"/>
                </a:solidFill>
              </a:rPr>
              <a:t>): 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sz="1600" b="1" dirty="0" smtClean="0"/>
              <a:t>1. </a:t>
            </a:r>
            <a:r>
              <a:rPr lang="en-US" altLang="zh-CN" sz="1600" b="1" dirty="0"/>
              <a:t>S</a:t>
            </a:r>
            <a:r>
              <a:rPr lang="en-US" altLang="zh-CN" sz="1600" b="1" dirty="0" smtClean="0"/>
              <a:t>tating </a:t>
            </a:r>
            <a:r>
              <a:rPr lang="en-US" altLang="zh-CN" sz="1600" b="1" dirty="0"/>
              <a:t>a location and rotation for the actor</a:t>
            </a:r>
          </a:p>
          <a:p>
            <a:r>
              <a:rPr lang="en-US" altLang="zh-CN" sz="1400" i="1" dirty="0" smtClean="0"/>
              <a:t>transform </a:t>
            </a:r>
            <a:r>
              <a:rPr lang="en-US" altLang="zh-CN" sz="1400" i="1" dirty="0"/>
              <a:t>= Transform(Location(x=230, y=195, z=40), Rotation(yaw=180))</a:t>
            </a:r>
          </a:p>
        </p:txBody>
      </p:sp>
      <p:sp>
        <p:nvSpPr>
          <p:cNvPr id="10" name="矩形 9"/>
          <p:cNvSpPr/>
          <p:nvPr/>
        </p:nvSpPr>
        <p:spPr>
          <a:xfrm>
            <a:off x="6350000" y="4194988"/>
            <a:ext cx="5725886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Demo(</a:t>
            </a:r>
            <a:r>
              <a:rPr lang="en-US" altLang="zh-CN" dirty="0"/>
              <a:t> </a:t>
            </a:r>
            <a:r>
              <a:rPr lang="en-US" altLang="zh-CN" dirty="0" err="1">
                <a:hlinkClick r:id="rId7"/>
              </a:rPr>
              <a:t>carla.Actor</a:t>
            </a:r>
            <a:r>
              <a:rPr lang="en-US" altLang="zh-CN" dirty="0"/>
              <a:t> </a:t>
            </a:r>
            <a:r>
              <a:rPr lang="en-US" altLang="zh-CN" dirty="0" smtClean="0">
                <a:solidFill>
                  <a:schemeClr val="accent1"/>
                </a:solidFill>
              </a:rPr>
              <a:t>): </a:t>
            </a:r>
            <a:endParaRPr lang="en-US" altLang="zh-CN" dirty="0">
              <a:solidFill>
                <a:schemeClr val="accent1"/>
              </a:solidFill>
            </a:endParaRPr>
          </a:p>
          <a:p>
            <a:r>
              <a:rPr lang="en-US" altLang="zh-CN" sz="1600" b="1" dirty="0" smtClean="0"/>
              <a:t>1. get</a:t>
            </a:r>
            <a:r>
              <a:rPr lang="en-US" altLang="zh-CN" sz="1600" b="1" dirty="0"/>
              <a:t>() and set() </a:t>
            </a:r>
          </a:p>
          <a:p>
            <a:r>
              <a:rPr lang="en-US" altLang="zh-CN" sz="1400" i="1" dirty="0" err="1"/>
              <a:t>actor.get_location</a:t>
            </a:r>
            <a:r>
              <a:rPr lang="en-US" altLang="zh-CN" sz="1400" i="1" dirty="0"/>
              <a:t>()/ </a:t>
            </a:r>
            <a:r>
              <a:rPr lang="en-US" altLang="zh-CN" sz="1400" i="1" dirty="0" err="1"/>
              <a:t>actor.get_velocity</a:t>
            </a:r>
            <a:r>
              <a:rPr lang="en-US" altLang="zh-CN" sz="1400" i="1" dirty="0"/>
              <a:t>()</a:t>
            </a:r>
          </a:p>
          <a:p>
            <a:r>
              <a:rPr lang="en-US" altLang="zh-CN" sz="1400" i="1" dirty="0" err="1"/>
              <a:t>actor.set_location</a:t>
            </a:r>
            <a:r>
              <a:rPr lang="en-US" altLang="zh-CN" sz="1400" i="1" dirty="0"/>
              <a:t>(location</a:t>
            </a:r>
            <a:r>
              <a:rPr lang="en-US" altLang="zh-CN" sz="1400" i="1" dirty="0" smtClean="0"/>
              <a:t>)</a:t>
            </a:r>
          </a:p>
          <a:p>
            <a:r>
              <a:rPr lang="en-US" altLang="zh-CN" sz="1600" b="1" dirty="0"/>
              <a:t>2. Destruction</a:t>
            </a:r>
          </a:p>
          <a:p>
            <a:r>
              <a:rPr lang="en-US" altLang="zh-CN" sz="1400" i="1" dirty="0" err="1"/>
              <a:t>destroyed_sucessfully</a:t>
            </a:r>
            <a:r>
              <a:rPr lang="en-US" altLang="zh-CN" sz="1400" i="1" dirty="0"/>
              <a:t> = </a:t>
            </a:r>
            <a:r>
              <a:rPr lang="en-US" altLang="zh-CN" sz="1400" i="1" dirty="0" err="1"/>
              <a:t>actor.destroy</a:t>
            </a:r>
            <a:r>
              <a:rPr lang="en-US" altLang="zh-CN" sz="1400" i="1" dirty="0"/>
              <a:t>() # Returns True if successful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1018" y="2773351"/>
            <a:ext cx="4383953" cy="1221941"/>
          </a:xfrm>
          <a:prstGeom prst="rect">
            <a:avLst/>
          </a:prstGeom>
        </p:spPr>
      </p:pic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DBFA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644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08093" y="351009"/>
            <a:ext cx="2975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Core concepts</a:t>
            </a:r>
          </a:p>
        </p:txBody>
      </p:sp>
      <p:sp>
        <p:nvSpPr>
          <p:cNvPr id="4" name="矩形 3"/>
          <p:cNvSpPr/>
          <p:nvPr/>
        </p:nvSpPr>
        <p:spPr>
          <a:xfrm>
            <a:off x="231995" y="1225316"/>
            <a:ext cx="377193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2nd- Actors and 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blueprints</a:t>
            </a:r>
            <a:endParaRPr lang="en-US" altLang="zh-CN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545879" y="1877913"/>
            <a:ext cx="85836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/>
              <a:t>Types of </a:t>
            </a:r>
            <a:r>
              <a:rPr lang="en-US" altLang="zh-CN" dirty="0" smtClean="0"/>
              <a:t>actors</a:t>
            </a:r>
            <a:r>
              <a:rPr lang="zh-CN" altLang="en-US" dirty="0" smtClean="0"/>
              <a:t>：</a:t>
            </a:r>
            <a:r>
              <a:rPr lang="en-US" altLang="zh-CN" dirty="0" smtClean="0"/>
              <a:t>Sensors</a:t>
            </a:r>
            <a:r>
              <a:rPr lang="zh-CN" altLang="en-US" dirty="0" smtClean="0"/>
              <a:t>，</a:t>
            </a:r>
            <a:r>
              <a:rPr lang="en-US" altLang="zh-CN" dirty="0" smtClean="0"/>
              <a:t>Spectator</a:t>
            </a:r>
            <a:r>
              <a:rPr lang="zh-CN" altLang="en-US" dirty="0" smtClean="0"/>
              <a:t>，</a:t>
            </a:r>
            <a:r>
              <a:rPr lang="en-US" altLang="zh-CN" dirty="0"/>
              <a:t>Traffic signs and traffic </a:t>
            </a:r>
            <a:r>
              <a:rPr lang="en-US" altLang="zh-CN" dirty="0" smtClean="0"/>
              <a:t>lights</a:t>
            </a:r>
            <a:r>
              <a:rPr lang="zh-CN" altLang="en-US" dirty="0" smtClean="0"/>
              <a:t>，</a:t>
            </a:r>
            <a:r>
              <a:rPr lang="en-US" altLang="zh-CN" b="1" dirty="0" smtClean="0"/>
              <a:t>Vehicles</a:t>
            </a:r>
            <a:r>
              <a:rPr lang="zh-CN" altLang="en-US" b="1" dirty="0" smtClean="0"/>
              <a:t>，</a:t>
            </a:r>
            <a:r>
              <a:rPr lang="en-US" altLang="zh-CN" dirty="0" smtClean="0"/>
              <a:t>Walkers</a:t>
            </a:r>
            <a:endParaRPr lang="en-US" altLang="zh-CN" dirty="0"/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0" y="-184666"/>
            <a:ext cx="184731" cy="369332"/>
          </a:xfrm>
          <a:prstGeom prst="rect">
            <a:avLst/>
          </a:prstGeom>
          <a:solidFill>
            <a:srgbClr val="DBFAF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45879" y="2499733"/>
            <a:ext cx="5725886" cy="18774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Demo(</a:t>
            </a:r>
            <a:r>
              <a:rPr lang="en-US" altLang="zh-CN" dirty="0"/>
              <a:t> </a:t>
            </a:r>
            <a:r>
              <a:rPr lang="en-US" altLang="zh-CN" b="1" dirty="0" err="1">
                <a:hlinkClick r:id="rId3"/>
              </a:rPr>
              <a:t>carla.Vehicle</a:t>
            </a:r>
            <a:r>
              <a:rPr lang="en-US" altLang="zh-CN" dirty="0"/>
              <a:t> </a:t>
            </a:r>
            <a:r>
              <a:rPr lang="en-US" altLang="zh-CN" dirty="0" smtClean="0">
                <a:solidFill>
                  <a:schemeClr val="accent1"/>
                </a:solidFill>
              </a:rPr>
              <a:t>): </a:t>
            </a:r>
            <a:endParaRPr lang="en-US" altLang="zh-CN" dirty="0">
              <a:solidFill>
                <a:schemeClr val="accent1"/>
              </a:solidFill>
            </a:endParaRPr>
          </a:p>
          <a:p>
            <a:pPr marL="342900" indent="-342900">
              <a:buAutoNum type="arabicPeriod"/>
            </a:pPr>
            <a:r>
              <a:rPr lang="en-US" altLang="zh-CN" sz="1600" b="1" dirty="0" err="1" smtClean="0">
                <a:solidFill>
                  <a:schemeClr val="tx1">
                    <a:lumMod val="95000"/>
                    <a:lumOff val="5000"/>
                  </a:schemeClr>
                </a:solidFill>
                <a:hlinkClick r:id="rId4"/>
              </a:rPr>
              <a:t>carla.VehicleControl</a:t>
            </a:r>
            <a:endParaRPr lang="en-US" altLang="zh-CN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r>
              <a:rPr lang="en-US" altLang="zh-CN" sz="1600" dirty="0" err="1"/>
              <a:t>vehicle.apply_control</a:t>
            </a:r>
            <a:r>
              <a:rPr lang="en-US" altLang="zh-CN" sz="1600" dirty="0"/>
              <a:t>(</a:t>
            </a:r>
            <a:r>
              <a:rPr lang="en-US" altLang="zh-CN" sz="1600" dirty="0" err="1"/>
              <a:t>carla.VehicleControl</a:t>
            </a:r>
            <a:r>
              <a:rPr lang="en-US" altLang="zh-CN" sz="1600" dirty="0"/>
              <a:t>(throttle=1.0, steer=-1.0</a:t>
            </a:r>
            <a:r>
              <a:rPr lang="en-US" altLang="zh-CN" sz="1600" dirty="0" smtClean="0"/>
              <a:t>))</a:t>
            </a:r>
          </a:p>
          <a:p>
            <a:pPr marL="342900" indent="-342900">
              <a:buAutoNum type="arabicPeriod" startAt="2"/>
            </a:pPr>
            <a:r>
              <a:rPr lang="en-US" altLang="zh-CN" sz="1600" b="1" dirty="0" err="1" smtClean="0">
                <a:hlinkClick r:id="rId5"/>
              </a:rPr>
              <a:t>carla.VehiclePhysicsControl</a:t>
            </a:r>
            <a:r>
              <a:rPr lang="en-US" altLang="zh-CN" sz="1600" dirty="0"/>
              <a:t> </a:t>
            </a:r>
            <a:r>
              <a:rPr lang="en-US" altLang="zh-CN" sz="1600" b="1" dirty="0">
                <a:solidFill>
                  <a:schemeClr val="tx1">
                    <a:lumMod val="95000"/>
                    <a:lumOff val="5000"/>
                  </a:schemeClr>
                </a:solidFill>
              </a:rPr>
              <a:t> </a:t>
            </a:r>
            <a:endParaRPr lang="en-US" altLang="zh-CN" sz="1600" b="1" dirty="0" smtClean="0">
              <a:solidFill>
                <a:schemeClr val="tx1">
                  <a:lumMod val="95000"/>
                  <a:lumOff val="5000"/>
                </a:schemeClr>
              </a:solidFill>
            </a:endParaRPr>
          </a:p>
          <a:p>
            <a:pPr marL="342900" indent="-342900">
              <a:buAutoNum type="arabicPeriod" startAt="2"/>
            </a:pPr>
            <a:r>
              <a:rPr lang="en-US" altLang="zh-CN" sz="1600" b="1" dirty="0" err="1" smtClean="0">
                <a:hlinkClick r:id="rId6"/>
              </a:rPr>
              <a:t>carla.VehicleLightState</a:t>
            </a:r>
            <a:endParaRPr lang="en-US" altLang="zh-CN" sz="1600" b="1" dirty="0" smtClean="0"/>
          </a:p>
          <a:p>
            <a:pPr marL="342900" indent="-342900">
              <a:buAutoNum type="arabicPeriod" startAt="2"/>
            </a:pPr>
            <a:r>
              <a:rPr lang="en-US" altLang="zh-CN" sz="1600" dirty="0" err="1"/>
              <a:t>vehicle.set_autopilot</a:t>
            </a:r>
            <a:r>
              <a:rPr lang="en-US" altLang="zh-CN" sz="1600" dirty="0"/>
              <a:t>(</a:t>
            </a:r>
            <a:r>
              <a:rPr lang="en-US" altLang="zh-CN" sz="1600" b="1" dirty="0"/>
              <a:t>True</a:t>
            </a:r>
            <a:r>
              <a:rPr lang="en-US" altLang="zh-CN" sz="1600" dirty="0" smtClean="0"/>
              <a:t>)</a:t>
            </a:r>
          </a:p>
          <a:p>
            <a:pPr marL="342900" indent="-342900">
              <a:buAutoNum type="arabicPeriod" startAt="2"/>
            </a:pPr>
            <a:r>
              <a:rPr lang="en-US" altLang="zh-CN" sz="1600" dirty="0" err="1"/>
              <a:t>vehicle.bounding_box</a:t>
            </a:r>
            <a:endParaRPr lang="en-US" altLang="zh-CN" sz="1600" b="1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21080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08093" y="351009"/>
            <a:ext cx="2975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Core concepts</a:t>
            </a:r>
          </a:p>
        </p:txBody>
      </p:sp>
      <p:sp>
        <p:nvSpPr>
          <p:cNvPr id="3" name="矩形 2"/>
          <p:cNvSpPr/>
          <p:nvPr/>
        </p:nvSpPr>
        <p:spPr>
          <a:xfrm>
            <a:off x="577143" y="1662394"/>
            <a:ext cx="491686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map includes both the </a:t>
            </a: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3D model of a town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its </a:t>
            </a: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road </a:t>
            </a:r>
            <a:r>
              <a:rPr lang="en-US" altLang="zh-CN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definition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</a:t>
            </a:r>
            <a:r>
              <a:rPr lang="en-US" altLang="zh-CN" sz="1400" b="1" dirty="0" err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OpenDRIVE</a:t>
            </a:r>
            <a:r>
              <a:rPr lang="en-US" altLang="zh-CN" sz="1400" dirty="0" smtClean="0"/>
              <a:t>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defines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roads, lanes, junctions, etc. is extremely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important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1995" y="1225316"/>
            <a:ext cx="364991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3rd- </a:t>
            </a: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Maps and navigation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643247" y="948929"/>
            <a:ext cx="2831031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Demo(</a:t>
            </a:r>
            <a:r>
              <a:rPr lang="en-US" altLang="zh-CN" dirty="0" err="1" smtClean="0">
                <a:solidFill>
                  <a:schemeClr val="accent1"/>
                </a:solidFill>
              </a:rPr>
              <a:t>Carla.Client</a:t>
            </a:r>
            <a:r>
              <a:rPr lang="en-US" altLang="zh-CN" dirty="0" smtClean="0">
                <a:solidFill>
                  <a:schemeClr val="accent1"/>
                </a:solidFill>
              </a:rPr>
              <a:t>):</a:t>
            </a:r>
          </a:p>
          <a:p>
            <a:r>
              <a:rPr lang="en-US" altLang="zh-CN" sz="1600" b="1" dirty="0"/>
              <a:t>1. Changing the map</a:t>
            </a:r>
          </a:p>
          <a:p>
            <a:r>
              <a:rPr lang="en-US" altLang="zh-CN" sz="1400" i="1" dirty="0"/>
              <a:t>world = </a:t>
            </a:r>
            <a:r>
              <a:rPr lang="en-US" altLang="zh-CN" sz="1400" i="1" dirty="0" err="1"/>
              <a:t>client.load_world</a:t>
            </a:r>
            <a:r>
              <a:rPr lang="en-US" altLang="zh-CN" sz="1400" i="1" dirty="0"/>
              <a:t>('Town01') 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3374" y="3223411"/>
            <a:ext cx="1023860" cy="101269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19678" y="3223411"/>
            <a:ext cx="1023926" cy="101269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16048" y="3223411"/>
            <a:ext cx="998021" cy="101269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986513" y="3223412"/>
            <a:ext cx="937022" cy="1012694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6234447" y="3432550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dirty="0">
              <a:solidFill>
                <a:schemeClr val="accent1"/>
              </a:solidFill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5643247" y="1836709"/>
            <a:ext cx="6203009" cy="280076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Demo(Landmarks):</a:t>
            </a:r>
          </a:p>
          <a:p>
            <a:r>
              <a:rPr lang="en-US" altLang="zh-CN" sz="1600" b="1" dirty="0" smtClean="0"/>
              <a:t>1. </a:t>
            </a:r>
            <a:r>
              <a:rPr lang="en-US" altLang="zh-CN" sz="1600" b="1" dirty="0" err="1" smtClean="0"/>
              <a:t>carla.Landmark</a:t>
            </a:r>
            <a:r>
              <a:rPr lang="en-US" altLang="zh-CN" sz="1600" b="1" dirty="0" smtClean="0"/>
              <a:t> </a:t>
            </a:r>
          </a:p>
          <a:p>
            <a:r>
              <a:rPr lang="en-US" altLang="zh-CN" sz="1600" dirty="0"/>
              <a:t>A</a:t>
            </a:r>
            <a:r>
              <a:rPr lang="en-US" altLang="zh-CN" sz="1600" dirty="0" smtClean="0"/>
              <a:t>ll </a:t>
            </a:r>
            <a:r>
              <a:rPr lang="en-US" altLang="zh-CN" sz="1600" dirty="0"/>
              <a:t>the information defining a landmark in </a:t>
            </a:r>
            <a:r>
              <a:rPr lang="en-US" altLang="zh-CN" sz="1600" dirty="0" err="1" smtClean="0"/>
              <a:t>OpenDRIVE</a:t>
            </a:r>
            <a:endParaRPr lang="en-US" altLang="zh-CN" sz="1600" dirty="0" smtClean="0"/>
          </a:p>
          <a:p>
            <a:r>
              <a:rPr lang="en-US" altLang="zh-CN" sz="1600" b="1" dirty="0" smtClean="0"/>
              <a:t>2. </a:t>
            </a:r>
            <a:r>
              <a:rPr lang="en-US" altLang="zh-CN" sz="1600" b="1" dirty="0" err="1"/>
              <a:t>carla.LandmarkOrientation</a:t>
            </a:r>
            <a:endParaRPr lang="en-US" altLang="zh-CN" sz="1600" b="1" dirty="0"/>
          </a:p>
          <a:p>
            <a:r>
              <a:rPr lang="en-US" altLang="zh-CN" sz="1600" dirty="0"/>
              <a:t>T</a:t>
            </a:r>
            <a:r>
              <a:rPr lang="en-US" altLang="zh-CN" sz="1600" dirty="0" smtClean="0"/>
              <a:t>he </a:t>
            </a:r>
            <a:r>
              <a:rPr lang="en-US" altLang="zh-CN" sz="1600" dirty="0"/>
              <a:t>orientation of a landmark in the road</a:t>
            </a:r>
            <a:endParaRPr lang="en-US" altLang="zh-CN" sz="1600" b="1" dirty="0"/>
          </a:p>
          <a:p>
            <a:r>
              <a:rPr lang="en-US" altLang="zh-CN" sz="1600" b="1" dirty="0"/>
              <a:t>3</a:t>
            </a:r>
            <a:r>
              <a:rPr lang="en-US" altLang="zh-CN" sz="1600" b="1" dirty="0" smtClean="0"/>
              <a:t>. </a:t>
            </a:r>
            <a:r>
              <a:rPr lang="en-US" altLang="zh-CN" sz="1600" b="1" dirty="0" err="1" smtClean="0"/>
              <a:t>carla.LandmarkType</a:t>
            </a:r>
            <a:endParaRPr lang="en-US" altLang="zh-CN" sz="1600" b="1" dirty="0"/>
          </a:p>
          <a:p>
            <a:r>
              <a:rPr lang="en-US" altLang="zh-CN" sz="1400" dirty="0"/>
              <a:t>A</a:t>
            </a:r>
            <a:r>
              <a:rPr lang="en-US" altLang="zh-CN" sz="1400" dirty="0" smtClean="0"/>
              <a:t> </a:t>
            </a:r>
            <a:r>
              <a:rPr lang="en-US" altLang="zh-CN" sz="1400" dirty="0"/>
              <a:t>set of commonly used landmark types as defined by the default country </a:t>
            </a:r>
            <a:r>
              <a:rPr lang="en-US" altLang="zh-CN" sz="1400" dirty="0" smtClean="0"/>
              <a:t>code</a:t>
            </a:r>
          </a:p>
          <a:p>
            <a:r>
              <a:rPr lang="en-US" altLang="zh-CN" sz="1600" b="1" dirty="0"/>
              <a:t>4.  </a:t>
            </a:r>
            <a:r>
              <a:rPr lang="en-US" altLang="zh-CN" sz="1600" b="1" dirty="0" err="1" smtClean="0"/>
              <a:t>carla.Waypoint</a:t>
            </a:r>
            <a:endParaRPr lang="en-US" altLang="zh-CN" sz="1600" b="1" dirty="0" smtClean="0"/>
          </a:p>
          <a:p>
            <a:r>
              <a:rPr lang="en-US" altLang="zh-CN" sz="1400" dirty="0"/>
              <a:t>A </a:t>
            </a:r>
            <a:r>
              <a:rPr lang="en-US" altLang="zh-CN" sz="1400" dirty="0" err="1" smtClean="0"/>
              <a:t>carla.Transform</a:t>
            </a:r>
            <a:r>
              <a:rPr lang="en-US" altLang="zh-CN" sz="1400" dirty="0" smtClean="0"/>
              <a:t> and road information</a:t>
            </a:r>
          </a:p>
          <a:p>
            <a:r>
              <a:rPr lang="en-US" altLang="zh-CN" sz="1600" b="1" dirty="0" smtClean="0"/>
              <a:t>5. </a:t>
            </a:r>
            <a:r>
              <a:rPr lang="en-US" altLang="zh-CN" sz="1600" b="1" dirty="0" err="1" smtClean="0"/>
              <a:t>carla.Map</a:t>
            </a:r>
            <a:endParaRPr lang="en-US" altLang="zh-CN" sz="1600" b="1" dirty="0"/>
          </a:p>
          <a:p>
            <a:r>
              <a:rPr lang="en-US" altLang="zh-CN" sz="1400" dirty="0"/>
              <a:t>T</a:t>
            </a:r>
            <a:r>
              <a:rPr lang="en-US" altLang="zh-CN" sz="1400" dirty="0" smtClean="0"/>
              <a:t>he </a:t>
            </a:r>
            <a:r>
              <a:rPr lang="en-US" altLang="zh-CN" sz="1400" dirty="0"/>
              <a:t>road information and waypoint managing</a:t>
            </a:r>
            <a:endParaRPr lang="en-US" altLang="zh-CN" sz="1400" i="1" dirty="0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23374" y="4378922"/>
            <a:ext cx="1023860" cy="996287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816376" y="4378922"/>
            <a:ext cx="1027228" cy="996287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12746" y="4378922"/>
            <a:ext cx="1001323" cy="996287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83212" y="4378922"/>
            <a:ext cx="940324" cy="996287"/>
          </a:xfrm>
          <a:prstGeom prst="rect">
            <a:avLst/>
          </a:prstGeom>
        </p:spPr>
      </p:pic>
      <p:sp>
        <p:nvSpPr>
          <p:cNvPr id="18" name="矩形 17"/>
          <p:cNvSpPr/>
          <p:nvPr/>
        </p:nvSpPr>
        <p:spPr>
          <a:xfrm>
            <a:off x="5643247" y="4637476"/>
            <a:ext cx="5655202" cy="80021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Demo(</a:t>
            </a:r>
            <a:r>
              <a:rPr lang="en-US" altLang="zh-CN" b="1" dirty="0" smtClean="0">
                <a:solidFill>
                  <a:schemeClr val="accent1"/>
                </a:solidFill>
              </a:rPr>
              <a:t>Waypoint</a:t>
            </a:r>
            <a:r>
              <a:rPr lang="en-US" altLang="zh-CN" dirty="0" smtClean="0">
                <a:solidFill>
                  <a:schemeClr val="accent1"/>
                </a:solidFill>
              </a:rPr>
              <a:t>):</a:t>
            </a:r>
          </a:p>
          <a:p>
            <a:pPr marL="342900" indent="-342900">
              <a:buAutoNum type="arabicPeriod"/>
            </a:pPr>
            <a:r>
              <a:rPr lang="en-US" altLang="zh-CN" sz="1400" dirty="0"/>
              <a:t> a </a:t>
            </a:r>
            <a:r>
              <a:rPr lang="en-US" altLang="zh-CN" sz="1400" dirty="0" err="1"/>
              <a:t>carla.Transform</a:t>
            </a:r>
            <a:r>
              <a:rPr lang="en-US" altLang="zh-CN" sz="1400" dirty="0"/>
              <a:t>: location on the map and the orientation of the </a:t>
            </a:r>
            <a:r>
              <a:rPr lang="en-US" altLang="zh-CN" sz="1400" dirty="0" smtClean="0"/>
              <a:t>lane</a:t>
            </a:r>
          </a:p>
          <a:p>
            <a:pPr marL="342900" indent="-342900">
              <a:buAutoNum type="arabicPeriod"/>
            </a:pPr>
            <a:r>
              <a:rPr lang="zh-CN" altLang="zh-CN" sz="1400" dirty="0"/>
              <a:t>The variables road_id,section_id,lane_id</a:t>
            </a:r>
            <a:endParaRPr lang="en-US" altLang="zh-CN" sz="1400" dirty="0"/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0" y="-138499"/>
            <a:ext cx="248786" cy="276999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200" b="0" i="0" u="none" strike="noStrike" cap="none" normalizeH="0" baseline="0" dirty="0" smtClean="0">
                <a:ln>
                  <a:noFill/>
                </a:ln>
                <a:solidFill>
                  <a:srgbClr val="404040"/>
                </a:solidFill>
                <a:effectLst/>
                <a:ea typeface="Lato"/>
              </a:rPr>
              <a:t> </a:t>
            </a:r>
            <a:r>
              <a:rPr kumimoji="0" lang="zh-CN" altLang="zh-CN" sz="600" b="0" i="0" u="none" strike="noStrike" cap="none" normalizeH="0" baseline="0" dirty="0" smtClean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-47797" y="5601556"/>
            <a:ext cx="1847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altLang="zh-CN" b="1" i="0" dirty="0">
              <a:solidFill>
                <a:srgbClr val="404040"/>
              </a:solidFill>
              <a:effectLst/>
              <a:latin typeface="Roboto Slab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5643247" y="5570778"/>
            <a:ext cx="375083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</a:rPr>
              <a:t>Demo(Navigating through waypoints</a:t>
            </a:r>
            <a:r>
              <a:rPr lang="en-US" altLang="zh-CN" dirty="0" smtClean="0">
                <a:solidFill>
                  <a:schemeClr val="accent1"/>
                </a:solidFill>
              </a:rPr>
              <a:t>):</a:t>
            </a:r>
          </a:p>
          <a:p>
            <a:r>
              <a:rPr lang="en-US" altLang="zh-CN" sz="1400" dirty="0"/>
              <a:t>1. Waypoints create a road flow</a:t>
            </a:r>
          </a:p>
        </p:txBody>
      </p:sp>
    </p:spTree>
    <p:extLst>
      <p:ext uri="{BB962C8B-B14F-4D97-AF65-F5344CB8AC3E}">
        <p14:creationId xmlns:p14="http://schemas.microsoft.com/office/powerpoint/2010/main" val="35549648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608093" y="351009"/>
            <a:ext cx="2975815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Core concepts</a:t>
            </a:r>
          </a:p>
        </p:txBody>
      </p:sp>
      <p:sp>
        <p:nvSpPr>
          <p:cNvPr id="3" name="矩形 2"/>
          <p:cNvSpPr/>
          <p:nvPr/>
        </p:nvSpPr>
        <p:spPr>
          <a:xfrm>
            <a:off x="504571" y="1706260"/>
            <a:ext cx="8813600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Gather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 from the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simulation . The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waypoint class to provide vehicles with a navigation path</a:t>
            </a:r>
            <a:r>
              <a:rPr lang="zh-CN" altLang="en-US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Different types of sensor data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sensor is an actor attached to a parent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vehicle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Cameras</a:t>
            </a:r>
            <a:r>
              <a:rPr lang="zh-CN" altLang="en-US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Collision</a:t>
            </a:r>
            <a:r>
              <a:rPr lang="zh-CN" altLang="en-US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IMU, Obstacle … ;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31995" y="1225316"/>
            <a:ext cx="31729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4th- </a:t>
            </a: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Sensors and 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data</a:t>
            </a:r>
            <a:endParaRPr lang="en-US" altLang="zh-CN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007" y="3679324"/>
            <a:ext cx="2700000" cy="2069914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2495" y="3737047"/>
            <a:ext cx="2700000" cy="201219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48251" y="3679325"/>
            <a:ext cx="2700000" cy="206991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6739" y="3737047"/>
            <a:ext cx="2700000" cy="201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1954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521360" y="1792143"/>
            <a:ext cx="8758616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1" dirty="0" smtClean="0"/>
              <a:t>1. Carla Documentation </a:t>
            </a:r>
          </a:p>
          <a:p>
            <a:r>
              <a:rPr lang="zh-CN" altLang="en-US" dirty="0" smtClean="0">
                <a:hlinkClick r:id="rId2"/>
              </a:rPr>
              <a:t>https://carla.readthedocs.io/en/latest/start_introduction/</a:t>
            </a:r>
            <a:endParaRPr lang="en-US" altLang="zh-CN" dirty="0" smtClean="0"/>
          </a:p>
          <a:p>
            <a:r>
              <a:rPr lang="en-US" altLang="zh-CN" b="1" dirty="0" smtClean="0"/>
              <a:t>2. Awesome CARLA</a:t>
            </a:r>
          </a:p>
          <a:p>
            <a:r>
              <a:rPr lang="en-US" altLang="zh-CN" b="1" dirty="0">
                <a:hlinkClick r:id="rId3"/>
              </a:rPr>
              <a:t>https://</a:t>
            </a:r>
            <a:r>
              <a:rPr lang="en-US" altLang="zh-CN" b="1" dirty="0" smtClean="0">
                <a:hlinkClick r:id="rId3"/>
              </a:rPr>
              <a:t>github.com/Amin-Tgz/awesome-CARLA</a:t>
            </a:r>
            <a:endParaRPr lang="en-US" altLang="zh-CN" b="1" dirty="0" smtClean="0"/>
          </a:p>
          <a:p>
            <a:r>
              <a:rPr lang="en-US" altLang="zh-CN" b="1" dirty="0" smtClean="0"/>
              <a:t>3. </a:t>
            </a:r>
            <a:r>
              <a:rPr lang="en-US" altLang="zh-CN" b="1" dirty="0" err="1" smtClean="0"/>
              <a:t>RoadRunner</a:t>
            </a:r>
            <a:r>
              <a:rPr lang="en-US" altLang="zh-CN" b="1" dirty="0" smtClean="0"/>
              <a:t> map</a:t>
            </a:r>
          </a:p>
          <a:p>
            <a:r>
              <a:rPr lang="en-US" altLang="zh-CN" b="1" dirty="0">
                <a:hlinkClick r:id="rId4"/>
              </a:rPr>
              <a:t>https://</a:t>
            </a:r>
            <a:r>
              <a:rPr lang="en-US" altLang="zh-CN" b="1" dirty="0" smtClean="0">
                <a:hlinkClick r:id="rId4"/>
              </a:rPr>
              <a:t>tracetransit.atlassian.net/wiki/spaces/VS/pages/752779356/Exporting+to+CARLA</a:t>
            </a:r>
            <a:endParaRPr lang="en-US" altLang="zh-CN" b="1" dirty="0" smtClean="0"/>
          </a:p>
          <a:p>
            <a:endParaRPr lang="en-US" altLang="zh-CN" b="1" dirty="0" smtClean="0"/>
          </a:p>
          <a:p>
            <a:endParaRPr lang="en-US" altLang="zh-CN" b="1" dirty="0"/>
          </a:p>
          <a:p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521360" y="1270995"/>
            <a:ext cx="146431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/>
              <a:t>Reference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443773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097087" y="281792"/>
            <a:ext cx="39978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courses roadmap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3612" y="982640"/>
            <a:ext cx="8984777" cy="53772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81855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295763" y="391952"/>
            <a:ext cx="2692212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 smtClean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Course </a:t>
            </a:r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contents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3853219" y="1897039"/>
            <a:ext cx="4007507" cy="25423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Introduce Carla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Carla installation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Carla Linux build</a:t>
            </a: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zh-CN" dirty="0" smtClean="0"/>
              <a:t>Add your own map with Roadrunner 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/>
              <a:t>CARLA Core </a:t>
            </a:r>
            <a:r>
              <a:rPr lang="en-US" altLang="zh-CN" dirty="0" smtClean="0"/>
              <a:t>concepts</a:t>
            </a:r>
          </a:p>
          <a:p>
            <a:pPr marL="342900" indent="-342900">
              <a:lnSpc>
                <a:spcPct val="150000"/>
              </a:lnSpc>
              <a:buFontTx/>
              <a:buAutoNum type="arabicPeriod"/>
            </a:pPr>
            <a:r>
              <a:rPr lang="en-US" altLang="zh-CN" dirty="0" smtClean="0"/>
              <a:t>Spawning a vehicle in Carla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178635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64877" y="1669281"/>
            <a:ext cx="2455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b="0" i="0" dirty="0" smtClean="0">
                <a:solidFill>
                  <a:srgbClr val="40404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CARLA, 0.9.0 or later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042" y="3705116"/>
            <a:ext cx="2975212" cy="183132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2406" y="3705116"/>
            <a:ext cx="2927170" cy="18313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303298" y="2802187"/>
            <a:ext cx="2964529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b="1" i="0" dirty="0" smtClean="0">
                <a:solidFill>
                  <a:srgbClr val="40404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What</a:t>
            </a:r>
            <a:r>
              <a:rPr lang="en-US" altLang="zh-CN" sz="2000" b="0" i="0" dirty="0" smtClean="0">
                <a:solidFill>
                  <a:srgbClr val="404040"/>
                </a:solidFill>
                <a:effectLst/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Carla ?</a:t>
            </a:r>
          </a:p>
          <a:p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</a:t>
            </a: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Why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we use Carla ?</a:t>
            </a:r>
          </a:p>
          <a:p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</a:t>
            </a:r>
            <a:r>
              <a:rPr lang="en-US" altLang="zh-CN" sz="2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we use Carla ?</a:t>
            </a:r>
            <a:endParaRPr lang="zh-CN" altLang="en-US" sz="2000" dirty="0"/>
          </a:p>
        </p:txBody>
      </p:sp>
      <p:sp>
        <p:nvSpPr>
          <p:cNvPr id="6" name="矩形 5"/>
          <p:cNvSpPr/>
          <p:nvPr/>
        </p:nvSpPr>
        <p:spPr>
          <a:xfrm>
            <a:off x="303298" y="1115857"/>
            <a:ext cx="584274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is an </a:t>
            </a:r>
            <a:r>
              <a:rPr lang="en-US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open-source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autonomous driving simulator.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64877" y="5622448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T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he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general problem of driving 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e.g. learning driving policies, training perception algorithms, etc.)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64877" y="3890210"/>
            <a:ext cx="380617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Unreal Engine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4.24</a:t>
            </a:r>
          </a:p>
          <a:p>
            <a:r>
              <a:rPr lang="en-US" altLang="zh-CN" sz="1400" dirty="0" err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OpenDRIVE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1.4 (roads and urban settings)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691641" y="364869"/>
            <a:ext cx="280871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simulator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0" name="图片 9">
            <a:hlinkClick r:id="rId5" tooltip="carla.org"/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15609" y="1115857"/>
            <a:ext cx="5607983" cy="2096392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1570" y="4412856"/>
            <a:ext cx="1754096" cy="1083412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86818" y="4412857"/>
            <a:ext cx="3220073" cy="1083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95254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77195" y="1310228"/>
            <a:ext cx="5700769" cy="1947610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362239" y="304024"/>
            <a:ext cx="546752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architecture:  Server-Client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070707" y="3812899"/>
            <a:ext cx="267836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Server (Simulator)</a:t>
            </a:r>
          </a:p>
        </p:txBody>
      </p:sp>
      <p:sp>
        <p:nvSpPr>
          <p:cNvPr id="5" name="矩形 4"/>
          <p:cNvSpPr/>
          <p:nvPr/>
        </p:nvSpPr>
        <p:spPr>
          <a:xfrm>
            <a:off x="1761359" y="4398738"/>
            <a:ext cx="3504357" cy="102419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Update the world and actor states;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Sensors listen the data;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Simulate real world GPU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；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7528141" y="3810676"/>
            <a:ext cx="2846420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Client (Python API)</a:t>
            </a:r>
          </a:p>
        </p:txBody>
      </p:sp>
      <p:sp>
        <p:nvSpPr>
          <p:cNvPr id="7" name="矩形 6"/>
          <p:cNvSpPr/>
          <p:nvPr/>
        </p:nvSpPr>
        <p:spPr>
          <a:xfrm>
            <a:off x="6637929" y="4649223"/>
            <a:ext cx="4626844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Setting the world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（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scenario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weather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，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actor</a:t>
            </a:r>
            <a:r>
              <a:rPr lang="zh-CN" altLang="en-US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）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endParaRPr lang="en-US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altLang="zh-CN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Control the actors;</a:t>
            </a:r>
          </a:p>
        </p:txBody>
      </p:sp>
      <p:sp>
        <p:nvSpPr>
          <p:cNvPr id="8" name="矩形 7"/>
          <p:cNvSpPr/>
          <p:nvPr/>
        </p:nvSpPr>
        <p:spPr>
          <a:xfrm>
            <a:off x="4699967" y="3257838"/>
            <a:ext cx="245522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CARLA, 0.9.0 or later</a:t>
            </a:r>
            <a:endParaRPr lang="zh-CN" altLang="en-US" dirty="0"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70451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63529" y="341910"/>
            <a:ext cx="306494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installation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51767" y="1146739"/>
            <a:ext cx="32351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Quick start installation</a:t>
            </a:r>
          </a:p>
        </p:txBody>
      </p:sp>
      <p:sp>
        <p:nvSpPr>
          <p:cNvPr id="4" name="矩形 3"/>
          <p:cNvSpPr/>
          <p:nvPr/>
        </p:nvSpPr>
        <p:spPr>
          <a:xfrm>
            <a:off x="251767" y="3414272"/>
            <a:ext cx="181972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Linux build</a:t>
            </a:r>
            <a:endParaRPr lang="en-US" altLang="zh-CN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27706" y="1635882"/>
            <a:ext cx="5309723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 pre-packaged version of CARLA;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API;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Without advanced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customization, development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options;</a:t>
            </a:r>
            <a:endParaRPr lang="zh-CN" altLang="en-US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072850" y="1110734"/>
            <a:ext cx="5278056" cy="15465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05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Server side. A </a:t>
            </a:r>
            <a:r>
              <a:rPr lang="en-US" altLang="zh-CN" sz="105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4GB minimum GPU </a:t>
            </a:r>
            <a:r>
              <a:rPr lang="en-US" altLang="zh-CN" sz="105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will be needed to run a highly realistic environment. A dedicated GPU is highly advised for machine </a:t>
            </a:r>
            <a:r>
              <a:rPr lang="en-US" altLang="zh-CN" sz="105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Client </a:t>
            </a:r>
            <a:r>
              <a:rPr lang="en-US" altLang="zh-CN" sz="105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side. </a:t>
            </a:r>
            <a:r>
              <a:rPr lang="en-US" altLang="zh-CN" sz="105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en-US" altLang="zh-CN" sz="105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is necessary to access the API via command line. Also, a good internet connection and two </a:t>
            </a:r>
            <a:r>
              <a:rPr lang="en-US" altLang="zh-CN" sz="105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TCP ports </a:t>
            </a:r>
            <a:r>
              <a:rPr lang="en-US" altLang="zh-CN" sz="105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(2000 and 2001 by default</a:t>
            </a:r>
            <a:r>
              <a:rPr lang="en-US" altLang="zh-CN" sz="105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System </a:t>
            </a:r>
            <a:r>
              <a:rPr lang="en-US" altLang="zh-CN" sz="105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requirements. Any </a:t>
            </a:r>
            <a:r>
              <a:rPr lang="en-US" altLang="zh-CN" sz="105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64-bits OS </a:t>
            </a:r>
            <a:r>
              <a:rPr lang="en-US" altLang="zh-CN" sz="105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should run CARLA. However, since release 0.9.9, CARLA cannot run in 16.04 Linux systems with default compilers. These should be upgraded to work with </a:t>
            </a:r>
            <a:r>
              <a:rPr lang="en-US" altLang="zh-CN" sz="105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05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Other </a:t>
            </a:r>
            <a:r>
              <a:rPr lang="en-US" altLang="zh-CN" sz="105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requirements. Two Python modules: </a:t>
            </a:r>
            <a:r>
              <a:rPr lang="en-US" altLang="zh-CN" sz="105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Pygame</a:t>
            </a:r>
            <a:r>
              <a:rPr lang="en-US" altLang="zh-CN" sz="105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to create graphics directly with Python, and </a:t>
            </a:r>
            <a:r>
              <a:rPr lang="en-US" altLang="zh-CN" sz="105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Numpy</a:t>
            </a:r>
            <a:r>
              <a:rPr lang="en-US" altLang="zh-CN" sz="105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for great calculus.</a:t>
            </a:r>
          </a:p>
        </p:txBody>
      </p:sp>
      <p:sp>
        <p:nvSpPr>
          <p:cNvPr id="8" name="矩形 7"/>
          <p:cNvSpPr/>
          <p:nvPr/>
        </p:nvSpPr>
        <p:spPr>
          <a:xfrm>
            <a:off x="6072850" y="3471798"/>
            <a:ext cx="5964820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Ubuntu 18.04</a:t>
            </a:r>
            <a:r>
              <a:rPr lang="en-US" altLang="zh-CN" sz="1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 CARLA provides support for previous Ubuntu versions up to 16.04. </a:t>
            </a:r>
            <a:r>
              <a:rPr lang="en-US" altLang="zh-CN" sz="1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However proper </a:t>
            </a:r>
            <a:r>
              <a:rPr lang="en-US" altLang="zh-CN" sz="1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compilers are needed for UE to work properly. Dependencies for Ubuntu 18.04 and previous versions are listed </a:t>
            </a:r>
            <a:r>
              <a:rPr lang="en-US" altLang="zh-CN" sz="1000" dirty="0" err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separatedly</a:t>
            </a:r>
            <a:r>
              <a:rPr lang="en-US" altLang="zh-CN" sz="1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below. Make sure to install the ones corresponding to your </a:t>
            </a:r>
            <a:r>
              <a:rPr lang="en-US" altLang="zh-CN" sz="1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system.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r>
              <a:rPr lang="en-US" altLang="zh-CN" sz="1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30GB </a:t>
            </a:r>
            <a:r>
              <a:rPr lang="en-US" altLang="zh-CN" sz="10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disk space</a:t>
            </a:r>
            <a:r>
              <a:rPr lang="en-US" altLang="zh-CN" sz="1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 The complete build will require quite a lot of space, especially Unreal Engine. Make sure to have around 30/50GB of free disk </a:t>
            </a:r>
            <a:r>
              <a:rPr lang="en-US" altLang="zh-CN" sz="1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space.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 </a:t>
            </a:r>
            <a:r>
              <a:rPr lang="en-US" altLang="zh-CN" sz="1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adequate GPU. CARLA aims for realistic simulations, so the server needs at least a </a:t>
            </a:r>
            <a:r>
              <a:rPr lang="en-US" altLang="zh-CN" sz="10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4GB GPU</a:t>
            </a:r>
            <a:r>
              <a:rPr lang="en-US" altLang="zh-CN" sz="1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 A dedicated GPU is highly recommended for machine </a:t>
            </a:r>
            <a:r>
              <a:rPr lang="en-US" altLang="zh-CN" sz="1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learning.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zh-CN" sz="10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Two </a:t>
            </a:r>
            <a:r>
              <a:rPr lang="en-US" altLang="zh-CN" sz="10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TCP ports </a:t>
            </a:r>
            <a:r>
              <a:rPr lang="en-US" altLang="zh-CN" sz="1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and good internet connection. 2000 and 2001 by default. Be sure neither the firewall nor any other application block these.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10133719" y="5502002"/>
            <a:ext cx="2095019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2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CPU: i7-9700</a:t>
            </a:r>
          </a:p>
          <a:p>
            <a:r>
              <a:rPr lang="en-US" altLang="zh-CN" sz="12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RAM: 16G</a:t>
            </a:r>
          </a:p>
          <a:p>
            <a:r>
              <a:rPr lang="en-US" altLang="zh-CN" sz="12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GPU: 1080 </a:t>
            </a:r>
            <a:r>
              <a:rPr lang="en-US" altLang="zh-CN" sz="1200" dirty="0" err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Ti</a:t>
            </a:r>
            <a:endParaRPr lang="en-US" altLang="zh-CN" sz="12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r>
              <a:rPr lang="en-US" altLang="zh-CN" sz="12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Disk: </a:t>
            </a:r>
            <a:r>
              <a:rPr lang="en-US" altLang="zh-CN" sz="12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1T               </a:t>
            </a:r>
            <a:r>
              <a:rPr lang="zh-CN" altLang="en-US" sz="12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￥ </a:t>
            </a:r>
            <a:r>
              <a:rPr lang="en-US" altLang="zh-CN" sz="12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8000    </a:t>
            </a:r>
            <a:endParaRPr lang="zh-CN" altLang="en-US" sz="12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30906" y="2324350"/>
            <a:ext cx="1886350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Demo: </a:t>
            </a:r>
          </a:p>
          <a:p>
            <a:r>
              <a:rPr lang="en-US" altLang="zh-CN" sz="1200" i="1" dirty="0"/>
              <a:t># Linux:</a:t>
            </a:r>
            <a:r>
              <a:rPr lang="en-US" altLang="zh-CN" sz="1200" dirty="0"/>
              <a:t> &gt; ./CarlaUE4.sh </a:t>
            </a:r>
            <a:endParaRPr lang="en-US" altLang="zh-CN" sz="1200" dirty="0" smtClean="0"/>
          </a:p>
          <a:p>
            <a:r>
              <a:rPr lang="en-US" altLang="zh-CN" sz="1200" i="1" dirty="0" smtClean="0"/>
              <a:t># </a:t>
            </a:r>
            <a:r>
              <a:rPr lang="en-US" altLang="zh-CN" sz="1200" i="1" dirty="0"/>
              <a:t>Windows:</a:t>
            </a:r>
            <a:r>
              <a:rPr lang="en-US" altLang="zh-CN" sz="1200" dirty="0"/>
              <a:t> &gt; </a:t>
            </a:r>
            <a:r>
              <a:rPr lang="en-US" altLang="zh-CN" sz="1200" dirty="0" smtClean="0"/>
              <a:t>CarlaUE4.exe</a:t>
            </a:r>
          </a:p>
          <a:p>
            <a:endParaRPr lang="zh-CN" altLang="en-US" sz="1200" dirty="0"/>
          </a:p>
        </p:txBody>
      </p:sp>
      <p:sp>
        <p:nvSpPr>
          <p:cNvPr id="10" name="矩形 9"/>
          <p:cNvSpPr/>
          <p:nvPr/>
        </p:nvSpPr>
        <p:spPr>
          <a:xfrm>
            <a:off x="2517256" y="2793097"/>
            <a:ext cx="1543243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200" i="1" dirty="0" smtClean="0"/>
              <a:t>python </a:t>
            </a:r>
            <a:r>
              <a:rPr lang="en-US" altLang="zh-CN" sz="1200" i="1" dirty="0"/>
              <a:t>spawn_npc.py</a:t>
            </a:r>
            <a:endParaRPr lang="zh-CN" altLang="en-US" sz="1200" i="1" dirty="0"/>
          </a:p>
        </p:txBody>
      </p:sp>
      <p:sp>
        <p:nvSpPr>
          <p:cNvPr id="11" name="矩形 10"/>
          <p:cNvSpPr/>
          <p:nvPr/>
        </p:nvSpPr>
        <p:spPr>
          <a:xfrm>
            <a:off x="627706" y="3936148"/>
            <a:ext cx="3015569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Ubuntu 18.04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Dependencies;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Unreal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Engine 4.24 </a:t>
            </a:r>
            <a:r>
              <a:rPr lang="en-US" altLang="zh-CN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only;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build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;</a:t>
            </a:r>
            <a:endParaRPr lang="en-US" altLang="zh-CN" sz="1400" b="1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27706" y="4684577"/>
            <a:ext cx="1603196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</a:rPr>
              <a:t>Demo: </a:t>
            </a:r>
          </a:p>
          <a:p>
            <a:r>
              <a:rPr lang="en-US" altLang="zh-CN" sz="1200" dirty="0"/>
              <a:t># Linux: &gt; make </a:t>
            </a:r>
            <a:r>
              <a:rPr lang="en-US" altLang="zh-CN" sz="1200" dirty="0" smtClean="0"/>
              <a:t>launch</a:t>
            </a:r>
          </a:p>
          <a:p>
            <a:r>
              <a:rPr lang="en-US" altLang="zh-CN" sz="1200" i="1" dirty="0"/>
              <a:t>python </a:t>
            </a:r>
            <a:r>
              <a:rPr lang="en-US" altLang="zh-CN" sz="1200" i="1" dirty="0" smtClean="0"/>
              <a:t>spawn_npc.py</a:t>
            </a:r>
            <a:endParaRPr lang="zh-CN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21936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4568998" y="303111"/>
            <a:ext cx="311232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installation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0" y="1744172"/>
            <a:ext cx="443179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Anaconda: python management</a:t>
            </a:r>
            <a:endParaRPr lang="en-US" altLang="zh-CN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8693203" y="1774950"/>
            <a:ext cx="2778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Pycharm</a:t>
            </a:r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IDE</a:t>
            </a:r>
            <a:endParaRPr lang="en-US" altLang="zh-CN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94" y="3933207"/>
            <a:ext cx="2596073" cy="1406438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34565" y="3622729"/>
            <a:ext cx="1457568" cy="1334527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372715" y="2325635"/>
            <a:ext cx="3965188" cy="7386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 altLang="zh-CN" sz="14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conda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create –n </a:t>
            </a:r>
            <a:r>
              <a:rPr lang="en-US" altLang="zh-CN" sz="14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env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-name python=3.7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conda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activate </a:t>
            </a:r>
            <a:r>
              <a:rPr lang="en-US" altLang="zh-CN" sz="14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env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-name</a:t>
            </a:r>
          </a:p>
          <a:p>
            <a:pPr marL="342900" indent="-342900">
              <a:buFont typeface="+mj-lt"/>
              <a:buAutoNum type="arabicPeriod"/>
            </a:pPr>
            <a:r>
              <a:rPr lang="en-US" altLang="zh-CN" sz="14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conda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install / pip install package-name</a:t>
            </a:r>
            <a:endParaRPr lang="zh-CN" altLang="en-US" sz="1400" dirty="0"/>
          </a:p>
        </p:txBody>
      </p:sp>
      <p:sp>
        <p:nvSpPr>
          <p:cNvPr id="8" name="矩形 7"/>
          <p:cNvSpPr/>
          <p:nvPr/>
        </p:nvSpPr>
        <p:spPr>
          <a:xfrm>
            <a:off x="8693203" y="2387190"/>
            <a:ext cx="32885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Import </a:t>
            </a: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conda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interpretation</a:t>
            </a:r>
            <a:endParaRPr lang="zh-CN" altLang="en-US" dirty="0"/>
          </a:p>
        </p:txBody>
      </p:sp>
      <p:sp>
        <p:nvSpPr>
          <p:cNvPr id="9" name="Rectangle 1"/>
          <p:cNvSpPr>
            <a:spLocks noChangeArrowheads="1"/>
          </p:cNvSpPr>
          <p:nvPr/>
        </p:nvSpPr>
        <p:spPr bwMode="auto">
          <a:xfrm>
            <a:off x="5145206" y="2325635"/>
            <a:ext cx="3202675" cy="861774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0" rIns="9144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conda install pytorch </a:t>
            </a:r>
            <a:r>
              <a:rPr lang="zh-CN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torchvision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zh-CN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cudatoolkit</a:t>
            </a:r>
            <a:r>
              <a:rPr lang="zh-CN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=10.2 -c pytorch </a:t>
            </a:r>
            <a:endParaRPr lang="en-US" altLang="zh-CN" sz="1400" dirty="0" smtClean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marR="0" lvl="0" indent="-3429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Pip install </a:t>
            </a:r>
            <a:r>
              <a:rPr lang="en-US" altLang="zh-CN" sz="14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pygame</a:t>
            </a:r>
            <a:endParaRPr lang="zh-CN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12554" y="1744172"/>
            <a:ext cx="276877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err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Pytorch</a:t>
            </a: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&amp; </a:t>
            </a:r>
            <a:r>
              <a:rPr lang="en-US" altLang="zh-CN" sz="2000" dirty="0" err="1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pygame</a:t>
            </a:r>
            <a:endParaRPr lang="en-US" altLang="zh-CN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13080" y="3842222"/>
            <a:ext cx="2069695" cy="895543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13080" y="5137717"/>
            <a:ext cx="2069695" cy="712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3532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3159138" y="355558"/>
            <a:ext cx="587372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b="1" dirty="0">
                <a:solidFill>
                  <a:schemeClr val="accent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Add your own map in Unreal Engine </a:t>
            </a:r>
            <a:endParaRPr lang="zh-CN" altLang="en-US" sz="2400" b="1" dirty="0">
              <a:solidFill>
                <a:schemeClr val="accent1">
                  <a:lumMod val="50000"/>
                </a:schemeClr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1971" y="1168268"/>
            <a:ext cx="539461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a map with </a:t>
            </a:r>
            <a:r>
              <a:rPr lang="en-US" altLang="zh-CN" sz="20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RoadRunner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(</a:t>
            </a:r>
            <a:r>
              <a:rPr lang="en-US" altLang="zh-CN" sz="20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Matlab</a:t>
            </a:r>
            <a:r>
              <a:rPr lang="en-US" altLang="zh-CN" sz="20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CN" sz="20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75" y="1863198"/>
            <a:ext cx="1494240" cy="1250283"/>
          </a:xfrm>
          <a:prstGeom prst="rect">
            <a:avLst/>
          </a:prstGeom>
        </p:spPr>
      </p:pic>
      <p:sp>
        <p:nvSpPr>
          <p:cNvPr id="5" name="Rectangle 1"/>
          <p:cNvSpPr>
            <a:spLocks noChangeArrowheads="1"/>
          </p:cNvSpPr>
          <p:nvPr/>
        </p:nvSpPr>
        <p:spPr bwMode="auto">
          <a:xfrm>
            <a:off x="1014483" y="4168970"/>
            <a:ext cx="184731" cy="369332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CN" altLang="zh-CN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361062" y="1729562"/>
            <a:ext cx="6096000" cy="1670522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lvl="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zh-CN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The resulting map should consist of a</a:t>
            </a:r>
            <a:r>
              <a:rPr lang="zh-CN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.fbx</a:t>
            </a:r>
            <a:r>
              <a:rPr lang="zh-CN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and a </a:t>
            </a:r>
            <a:r>
              <a:rPr lang="zh-CN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.xodr</a:t>
            </a:r>
            <a:r>
              <a:rPr lang="zh-CN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with the mesh and road network informtion respectively </a:t>
            </a:r>
            <a:endParaRPr lang="en-US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Create a map with </a:t>
            </a:r>
            <a:r>
              <a:rPr lang="en-US" altLang="zh-CN" sz="1400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RoadRunner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zh-CN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.fbx</a:t>
            </a:r>
            <a:r>
              <a:rPr lang="zh-CN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 and a </a:t>
            </a:r>
            <a:r>
              <a:rPr lang="zh-CN" altLang="zh-CN" sz="1400" b="1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.xodr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Importing into CARLA/Unreal  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(</a:t>
            </a:r>
            <a:r>
              <a:rPr lang="en-US" altLang="zh-CN" sz="1400" b="1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RoadRunner</a:t>
            </a:r>
            <a:r>
              <a:rPr lang="en-US" altLang="zh-CN" sz="1400" b="1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plugin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en-US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  <a:p>
            <a:pPr marL="342900" indent="-342900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 typeface="+mj-lt"/>
              <a:buAutoNum type="arabicPeriod"/>
            </a:pPr>
            <a:r>
              <a:rPr lang="en-US" altLang="zh-CN" sz="1400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Creating Map Packages for Distribution (without building</a:t>
            </a:r>
            <a:r>
              <a:rPr lang="en-US" altLang="zh-CN" sz="1400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)</a:t>
            </a:r>
            <a:endParaRPr lang="zh-CN" altLang="zh-CN" sz="1400" dirty="0">
              <a:solidFill>
                <a:srgbClr val="404040"/>
              </a:solidFill>
              <a:latin typeface="Microsoft YaHei UI" panose="020B0503020204020204" pitchFamily="34" charset="-122"/>
              <a:ea typeface="Microsoft YaHei UI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5343" y="1471580"/>
            <a:ext cx="3257265" cy="1811569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175" y="3516863"/>
            <a:ext cx="4972334" cy="2733619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7822" y="3516863"/>
            <a:ext cx="5955044" cy="2733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1883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959471" y="1247232"/>
            <a:ext cx="1946302" cy="147732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Environment </a:t>
            </a:r>
          </a:p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UE4</a:t>
            </a:r>
            <a:r>
              <a:rPr lang="zh-CN" altLang="en-US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4.24</a:t>
            </a:r>
          </a:p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</a:t>
            </a:r>
            <a:r>
              <a:rPr lang="zh-CN" altLang="en-US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0.9.9.4</a:t>
            </a:r>
          </a:p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</a:t>
            </a:r>
            <a:r>
              <a:rPr lang="zh-CN" altLang="en-US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3.5</a:t>
            </a:r>
          </a:p>
          <a:p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Pytorch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: 1.5.0</a:t>
            </a:r>
            <a:endParaRPr lang="zh-CN" altLang="en-US" dirty="0"/>
          </a:p>
        </p:txBody>
      </p:sp>
      <p:sp>
        <p:nvSpPr>
          <p:cNvPr id="3" name="矩形 2"/>
          <p:cNvSpPr/>
          <p:nvPr/>
        </p:nvSpPr>
        <p:spPr>
          <a:xfrm>
            <a:off x="959471" y="3032814"/>
            <a:ext cx="4688912" cy="175432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Bug </a:t>
            </a:r>
          </a:p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UE4: </a:t>
            </a:r>
            <a:r>
              <a:rPr lang="en-US" altLang="zh-CN" dirty="0" err="1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github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, running UE4 edit</a:t>
            </a:r>
          </a:p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Carla</a:t>
            </a:r>
            <a:r>
              <a:rPr lang="zh-CN" altLang="en-US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：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python – client, anaconda python</a:t>
            </a:r>
          </a:p>
          <a:p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 Comment anaconda</a:t>
            </a:r>
            <a:endParaRPr lang="en-US" altLang="zh-CN" dirty="0" smtClean="0"/>
          </a:p>
          <a:p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Update about 12G</a:t>
            </a:r>
          </a:p>
          <a:p>
            <a:r>
              <a:rPr lang="en-US" altLang="zh-CN" dirty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</a:t>
            </a:r>
            <a:r>
              <a:rPr lang="en-US" altLang="zh-CN" dirty="0" smtClean="0">
                <a:solidFill>
                  <a:srgbClr val="404040"/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rPr>
              <a:t>           CarlaUE4 project slowly</a:t>
            </a:r>
          </a:p>
        </p:txBody>
      </p:sp>
    </p:spTree>
    <p:extLst>
      <p:ext uri="{BB962C8B-B14F-4D97-AF65-F5344CB8AC3E}">
        <p14:creationId xmlns:p14="http://schemas.microsoft.com/office/powerpoint/2010/main" val="205109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默认设计模板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1395</TotalTime>
  <Words>877</Words>
  <Application>Microsoft Office PowerPoint</Application>
  <PresentationFormat>宽屏</PresentationFormat>
  <Paragraphs>251</Paragraphs>
  <Slides>16</Slides>
  <Notes>11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8" baseType="lpstr">
      <vt:lpstr>Arial Unicode MS</vt:lpstr>
      <vt:lpstr>Lato</vt:lpstr>
      <vt:lpstr>Microsoft YaHei UI</vt:lpstr>
      <vt:lpstr>Roboto Slab</vt:lpstr>
      <vt:lpstr>SFMono-Regular</vt:lpstr>
      <vt:lpstr>等线</vt:lpstr>
      <vt:lpstr>等线 Light</vt:lpstr>
      <vt:lpstr>宋体</vt:lpstr>
      <vt:lpstr>Arial</vt:lpstr>
      <vt:lpstr>Calibri</vt:lpstr>
      <vt:lpstr>Calibri Light</vt:lpstr>
      <vt:lpstr>默认设计模板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Liu Yandong</dc:creator>
  <cp:lastModifiedBy>Liu Yandong</cp:lastModifiedBy>
  <cp:revision>69</cp:revision>
  <dcterms:created xsi:type="dcterms:W3CDTF">2020-09-27T06:06:02Z</dcterms:created>
  <dcterms:modified xsi:type="dcterms:W3CDTF">2020-10-19T18:32:38Z</dcterms:modified>
</cp:coreProperties>
</file>